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8" r:id="rId2"/>
    <p:sldId id="334" r:id="rId3"/>
    <p:sldId id="367" r:id="rId4"/>
    <p:sldId id="354" r:id="rId5"/>
    <p:sldId id="320" r:id="rId6"/>
    <p:sldId id="322" r:id="rId7"/>
    <p:sldId id="368" r:id="rId8"/>
    <p:sldId id="369" r:id="rId9"/>
    <p:sldId id="371" r:id="rId10"/>
    <p:sldId id="370" r:id="rId11"/>
    <p:sldId id="324" r:id="rId12"/>
    <p:sldId id="372" r:id="rId13"/>
    <p:sldId id="373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К КАКОЙ НАЦИОНАЛЬНОСТИ ВЫ СЕБЯ ОТНОСИТЕ?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401397729067117"/>
          <c:y val="0.15945542672232851"/>
          <c:w val="0.68871183409127468"/>
          <c:h val="0.8000130636991502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 какой национальности вы себя относите?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40-43F7-9B27-95272A627C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40-43F7-9B27-95272A627C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40-43F7-9B27-95272A627CD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40-43F7-9B27-95272A627C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40-43F7-9B27-95272A627C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40-43F7-9B27-95272A627C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B40-43F7-9B27-95272A627C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B40-43F7-9B27-95272A627C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B40-43F7-9B27-95272A627C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B40-43F7-9B27-95272A627CD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B40-43F7-9B27-95272A627C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B40-43F7-9B27-95272A627C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B40-43F7-9B27-95272A627C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B40-43F7-9B27-95272A627C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B40-43F7-9B27-95272A627C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Армяне</c:v>
                </c:pt>
                <c:pt idx="4">
                  <c:v>Ингуши</c:v>
                </c:pt>
                <c:pt idx="5">
                  <c:v>Кабардинцы</c:v>
                </c:pt>
                <c:pt idx="6">
                  <c:v>Греки</c:v>
                </c:pt>
                <c:pt idx="7">
                  <c:v>Татары</c:v>
                </c:pt>
                <c:pt idx="8">
                  <c:v>Чеченцы</c:v>
                </c:pt>
                <c:pt idx="9">
                  <c:v>Турки</c:v>
                </c:pt>
                <c:pt idx="10">
                  <c:v>Украинцы</c:v>
                </c:pt>
                <c:pt idx="11">
                  <c:v>Кумыки</c:v>
                </c:pt>
                <c:pt idx="12">
                  <c:v>Цыгане</c:v>
                </c:pt>
                <c:pt idx="13">
                  <c:v>Азербайджанцы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0.66200000000000003</c:v>
                </c:pt>
                <c:pt idx="1">
                  <c:v>0.17199999999999999</c:v>
                </c:pt>
                <c:pt idx="2">
                  <c:v>0.05</c:v>
                </c:pt>
                <c:pt idx="3">
                  <c:v>3.2000000000000001E-2</c:v>
                </c:pt>
                <c:pt idx="4">
                  <c:v>2.8000000000000001E-2</c:v>
                </c:pt>
                <c:pt idx="5">
                  <c:v>1.2999999999999999E-2</c:v>
                </c:pt>
                <c:pt idx="6">
                  <c:v>0.01</c:v>
                </c:pt>
                <c:pt idx="7">
                  <c:v>0.01</c:v>
                </c:pt>
                <c:pt idx="8">
                  <c:v>8.0000000000000002E-3</c:v>
                </c:pt>
                <c:pt idx="9">
                  <c:v>7.0000000000000001E-3</c:v>
                </c:pt>
                <c:pt idx="10">
                  <c:v>3.0000000000000001E-3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B40-43F7-9B27-95272A627C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18563280"/>
        <c:axId val="918550768"/>
      </c:barChart>
      <c:valAx>
        <c:axId val="9185507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918563280"/>
        <c:crosses val="autoZero"/>
        <c:crossBetween val="between"/>
      </c:valAx>
      <c:catAx>
        <c:axId val="918563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85507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Испытываете ли Вы антипатию к представителям какой-либо религии?</c:v>
                </c:pt>
              </c:strCache>
            </c:strRef>
          </c:tx>
          <c:dPt>
            <c:idx val="0"/>
            <c:bubble3D val="0"/>
            <c:spPr>
              <a:solidFill>
                <a:srgbClr val="5484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A2-4DF2-A287-A009B19AC213}"/>
              </c:ext>
            </c:extLst>
          </c:dPt>
          <c:dPt>
            <c:idx val="1"/>
            <c:bubble3D val="0"/>
            <c:spPr>
              <a:solidFill>
                <a:srgbClr val="EA63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A2-4DF2-A287-A009B19AC213}"/>
              </c:ext>
            </c:extLst>
          </c:dPt>
          <c:dPt>
            <c:idx val="2"/>
            <c:bubble3D val="0"/>
            <c:spPr>
              <a:solidFill>
                <a:srgbClr val="9E5E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A2-4DF2-A287-A009B19AC213}"/>
              </c:ext>
            </c:extLst>
          </c:dPt>
          <c:dPt>
            <c:idx val="3"/>
            <c:bubble3D val="0"/>
            <c:spPr>
              <a:solidFill>
                <a:srgbClr val="B01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A2-4DF2-A287-A009B19AC213}"/>
              </c:ext>
            </c:extLst>
          </c:dPt>
          <c:dPt>
            <c:idx val="4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A2-4DF2-A287-A009B19AC21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6A2-4DF2-A287-A009B19AC21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6A2-4DF2-A287-A009B19AC21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6A2-4DF2-A287-A009B19AC21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6A2-4DF2-A287-A009B19AC213}"/>
              </c:ext>
            </c:extLst>
          </c:dPt>
          <c:dLbls>
            <c:dLbl>
              <c:idx val="1"/>
              <c:layout>
                <c:manualLayout>
                  <c:x val="0.27237781438769904"/>
                  <c:y val="0.222664015904572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A2-4DF2-A287-A009B19AC213}"/>
                </c:ext>
              </c:extLst>
            </c:dLbl>
            <c:dLbl>
              <c:idx val="2"/>
              <c:layout>
                <c:manualLayout>
                  <c:x val="2.1965952773201564E-3"/>
                  <c:y val="0.11928429423459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A2-4DF2-A287-A009B19AC213}"/>
                </c:ext>
              </c:extLst>
            </c:dLbl>
            <c:dLbl>
              <c:idx val="3"/>
              <c:layout>
                <c:manualLayout>
                  <c:x val="-1.055092166197512E-2"/>
                  <c:y val="-0.11928429423459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A2-4DF2-A287-A009B19AC213}"/>
                </c:ext>
              </c:extLst>
            </c:dLbl>
            <c:dLbl>
              <c:idx val="4"/>
              <c:layout>
                <c:manualLayout>
                  <c:x val="4.6128500823723231E-2"/>
                  <c:y val="-5.5666003976143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6A2-4DF2-A287-A009B19AC213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A2-4DF2-A287-A009B19AC213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A2-4DF2-A287-A009B19AC213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A2-4DF2-A287-A009B19AC21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Не испытываю антипатию ни к каким религиям. </c:v>
                </c:pt>
                <c:pt idx="1">
                  <c:v>Испытываю антипатию к некоторым религиям. </c:v>
                </c:pt>
                <c:pt idx="2">
                  <c:v>Испытываю антипатию ко всем религиям, кроме своей</c:v>
                </c:pt>
                <c:pt idx="3">
                  <c:v>Испытываю антипатию ко всем религиям, включая свою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0.66800000000000004</c:v>
                </c:pt>
                <c:pt idx="1">
                  <c:v>4.5999999999999999E-2</c:v>
                </c:pt>
                <c:pt idx="2">
                  <c:v>3.5999999999999997E-2</c:v>
                </c:pt>
                <c:pt idx="3">
                  <c:v>3.5999999999999997E-2</c:v>
                </c:pt>
                <c:pt idx="4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6A2-4DF2-A287-A009B19AC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Оцените, пожалуйста, насколько хорошо Вы информированы о проводимой политике органов государственной власти и местных администраций РСО-Алания, направленной на развитие благоприятных отношений между людьми разных национальностей и религий. </c:v>
                </c:pt>
              </c:strCache>
            </c:strRef>
          </c:tx>
          <c:dPt>
            <c:idx val="0"/>
            <c:bubble3D val="0"/>
            <c:spPr>
              <a:solidFill>
                <a:srgbClr val="5484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2-4576-9E70-BEECF81CC3C0}"/>
              </c:ext>
            </c:extLst>
          </c:dPt>
          <c:dPt>
            <c:idx val="1"/>
            <c:bubble3D val="0"/>
            <c:spPr>
              <a:solidFill>
                <a:srgbClr val="6AAC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52-4576-9E70-BEECF81CC3C0}"/>
              </c:ext>
            </c:extLst>
          </c:dPt>
          <c:dPt>
            <c:idx val="2"/>
            <c:bubble3D val="0"/>
            <c:spPr>
              <a:solidFill>
                <a:srgbClr val="B01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52-4576-9E70-BEECF81CC3C0}"/>
              </c:ext>
            </c:extLst>
          </c:dPt>
          <c:dPt>
            <c:idx val="3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52-4576-9E70-BEECF81CC3C0}"/>
              </c:ext>
            </c:extLst>
          </c:dPt>
          <c:dPt>
            <c:idx val="4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52-4576-9E70-BEECF81CC3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52-4576-9E70-BEECF81CC3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52-4576-9E70-BEECF81CC3C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52-4576-9E70-BEECF81CC3C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252-4576-9E70-BEECF81CC3C0}"/>
              </c:ext>
            </c:extLst>
          </c:dPt>
          <c:dLbls>
            <c:dLbl>
              <c:idx val="0"/>
              <c:layout>
                <c:manualLayout>
                  <c:x val="0.21087314662273476"/>
                  <c:y val="0.111332007952286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52-4576-9E70-BEECF81CC3C0}"/>
                </c:ext>
              </c:extLst>
            </c:dLbl>
            <c:dLbl>
              <c:idx val="1"/>
              <c:layout>
                <c:manualLayout>
                  <c:x val="0.27237781438769904"/>
                  <c:y val="0.222664015904572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52-4576-9E70-BEECF81CC3C0}"/>
                </c:ext>
              </c:extLst>
            </c:dLbl>
            <c:dLbl>
              <c:idx val="2"/>
              <c:layout>
                <c:manualLayout>
                  <c:x val="2.1965952773201564E-3"/>
                  <c:y val="0.11928429423459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52-4576-9E70-BEECF81CC3C0}"/>
                </c:ext>
              </c:extLst>
            </c:dLbl>
            <c:dLbl>
              <c:idx val="3"/>
              <c:layout>
                <c:manualLayout>
                  <c:x val="-1.055092166197512E-2"/>
                  <c:y val="-0.11928429423459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252-4576-9E70-BEECF81CC3C0}"/>
                </c:ext>
              </c:extLst>
            </c:dLbl>
            <c:dLbl>
              <c:idx val="4"/>
              <c:layout>
                <c:manualLayout>
                  <c:x val="4.6128500823723231E-2"/>
                  <c:y val="-5.5666003976143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52-4576-9E70-BEECF81CC3C0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52-4576-9E70-BEECF81CC3C0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52-4576-9E70-BEECF81CC3C0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52-4576-9E70-BEECF81CC3C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 Хорошо информирован(а), знаю о предпринимаемых мерах</c:v>
                </c:pt>
                <c:pt idx="1">
                  <c:v>Что-то об этом слышал(а), но не помню, что именно</c:v>
                </c:pt>
                <c:pt idx="2">
                  <c:v>Плохо информирован(а), ничего не знаю об этом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3.9E-2</c:v>
                </c:pt>
                <c:pt idx="1">
                  <c:v>0.216</c:v>
                </c:pt>
                <c:pt idx="2">
                  <c:v>0.32900000000000001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252-4576-9E70-BEECF81CC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оцениваете деятельность органов исполнительной власти РСО-Алания в сфере межконфессиональных отношений и профилактики экстремизма?</c:v>
                </c:pt>
              </c:strCache>
            </c:strRef>
          </c:tx>
          <c:dPt>
            <c:idx val="0"/>
            <c:bubble3D val="0"/>
            <c:spPr>
              <a:solidFill>
                <a:srgbClr val="5484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7-45E5-AB89-ED30E5A7B0CE}"/>
              </c:ext>
            </c:extLst>
          </c:dPt>
          <c:dPt>
            <c:idx val="1"/>
            <c:bubble3D val="0"/>
            <c:spPr>
              <a:solidFill>
                <a:srgbClr val="6AAC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7-45E5-AB89-ED30E5A7B0CE}"/>
              </c:ext>
            </c:extLst>
          </c:dPt>
          <c:dPt>
            <c:idx val="2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7-45E5-AB89-ED30E5A7B0CE}"/>
              </c:ext>
            </c:extLst>
          </c:dPt>
          <c:dPt>
            <c:idx val="3"/>
            <c:bubble3D val="0"/>
            <c:spPr>
              <a:solidFill>
                <a:srgbClr val="B01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D7-45E5-AB89-ED30E5A7B0CE}"/>
              </c:ext>
            </c:extLst>
          </c:dPt>
          <c:dPt>
            <c:idx val="4"/>
            <c:bubble3D val="0"/>
            <c:spPr>
              <a:solidFill>
                <a:srgbClr val="9E5E9B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D7-45E5-AB89-ED30E5A7B0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D7-45E5-AB89-ED30E5A7B0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D7-45E5-AB89-ED30E5A7B0C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D7-45E5-AB89-ED30E5A7B0C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D7-45E5-AB89-ED30E5A7B0CE}"/>
              </c:ext>
            </c:extLst>
          </c:dPt>
          <c:dLbls>
            <c:dLbl>
              <c:idx val="0"/>
              <c:layout>
                <c:manualLayout>
                  <c:x val="0.21087314662273476"/>
                  <c:y val="0.111332007952286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D7-45E5-AB89-ED30E5A7B0CE}"/>
                </c:ext>
              </c:extLst>
            </c:dLbl>
            <c:dLbl>
              <c:idx val="1"/>
              <c:layout>
                <c:manualLayout>
                  <c:x val="1.7572762218561251E-2"/>
                  <c:y val="0.212060967528164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D7-45E5-AB89-ED30E5A7B0CE}"/>
                </c:ext>
              </c:extLst>
            </c:dLbl>
            <c:dLbl>
              <c:idx val="2"/>
              <c:layout>
                <c:manualLayout>
                  <c:x val="-5.0521691378363549E-2"/>
                  <c:y val="2.9158383035122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D7-45E5-AB89-ED30E5A7B0CE}"/>
                </c:ext>
              </c:extLst>
            </c:dLbl>
            <c:dLbl>
              <c:idx val="3"/>
              <c:layout>
                <c:manualLayout>
                  <c:x val="-0.19506492495686811"/>
                  <c:y val="-9.2776673293571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D7-45E5-AB89-ED30E5A7B0CE}"/>
                </c:ext>
              </c:extLst>
            </c:dLbl>
            <c:dLbl>
              <c:idx val="4"/>
              <c:layout>
                <c:manualLayout>
                  <c:x val="4.6128500823723231E-2"/>
                  <c:y val="-5.5666003976143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DD7-45E5-AB89-ED30E5A7B0CE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D7-45E5-AB89-ED30E5A7B0CE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D7-45E5-AB89-ED30E5A7B0CE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D7-45E5-AB89-ED30E5A7B0C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Положительно</c:v>
                </c:pt>
                <c:pt idx="1">
                  <c:v>Скорее, положительно</c:v>
                </c:pt>
                <c:pt idx="2">
                  <c:v>Скорее, отрицательно</c:v>
                </c:pt>
                <c:pt idx="3">
                  <c:v>Крайне отрицательно</c:v>
                </c:pt>
                <c:pt idx="4">
                  <c:v>Не могу оценить, ничего не знаю об этой деятельности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0.30499999999999999</c:v>
                </c:pt>
                <c:pt idx="1">
                  <c:v>0.20699999999999999</c:v>
                </c:pt>
                <c:pt idx="2">
                  <c:v>0.02</c:v>
                </c:pt>
                <c:pt idx="3">
                  <c:v>4.7E-2</c:v>
                </c:pt>
                <c:pt idx="4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D7-45E5-AB89-ED30E5A7B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Оцените, пожалуйста, насколько хорошо Вы информированы о проводимой политике органов государственной власти и местных администраций РСО-Алания, направленной на развитие благоприятных отношений между людьми разных национальностей и религий. </c:v>
                </c:pt>
              </c:strCache>
            </c:strRef>
          </c:tx>
          <c:dPt>
            <c:idx val="0"/>
            <c:bubble3D val="0"/>
            <c:spPr>
              <a:solidFill>
                <a:srgbClr val="5484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2-4576-9E70-BEECF81CC3C0}"/>
              </c:ext>
            </c:extLst>
          </c:dPt>
          <c:dPt>
            <c:idx val="1"/>
            <c:bubble3D val="0"/>
            <c:spPr>
              <a:solidFill>
                <a:srgbClr val="6AAC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52-4576-9E70-BEECF81CC3C0}"/>
              </c:ext>
            </c:extLst>
          </c:dPt>
          <c:dPt>
            <c:idx val="2"/>
            <c:bubble3D val="0"/>
            <c:spPr>
              <a:solidFill>
                <a:srgbClr val="B01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52-4576-9E70-BEECF81CC3C0}"/>
              </c:ext>
            </c:extLst>
          </c:dPt>
          <c:dPt>
            <c:idx val="3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52-4576-9E70-BEECF81CC3C0}"/>
              </c:ext>
            </c:extLst>
          </c:dPt>
          <c:dPt>
            <c:idx val="4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52-4576-9E70-BEECF81CC3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52-4576-9E70-BEECF81CC3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52-4576-9E70-BEECF81CC3C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52-4576-9E70-BEECF81CC3C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252-4576-9E70-BEECF81CC3C0}"/>
              </c:ext>
            </c:extLst>
          </c:dPt>
          <c:dLbls>
            <c:dLbl>
              <c:idx val="0"/>
              <c:layout>
                <c:manualLayout>
                  <c:x val="0.21087314662273476"/>
                  <c:y val="0.111332007952286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52-4576-9E70-BEECF81CC3C0}"/>
                </c:ext>
              </c:extLst>
            </c:dLbl>
            <c:dLbl>
              <c:idx val="1"/>
              <c:layout>
                <c:manualLayout>
                  <c:x val="0.27237781438769904"/>
                  <c:y val="0.222664015904572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52-4576-9E70-BEECF81CC3C0}"/>
                </c:ext>
              </c:extLst>
            </c:dLbl>
            <c:dLbl>
              <c:idx val="2"/>
              <c:layout>
                <c:manualLayout>
                  <c:x val="2.1965952773201564E-3"/>
                  <c:y val="0.11928429423459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52-4576-9E70-BEECF81CC3C0}"/>
                </c:ext>
              </c:extLst>
            </c:dLbl>
            <c:dLbl>
              <c:idx val="3"/>
              <c:layout>
                <c:manualLayout>
                  <c:x val="-1.055092166197512E-2"/>
                  <c:y val="-0.11928429423459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252-4576-9E70-BEECF81CC3C0}"/>
                </c:ext>
              </c:extLst>
            </c:dLbl>
            <c:dLbl>
              <c:idx val="4"/>
              <c:layout>
                <c:manualLayout>
                  <c:x val="4.6128500823723231E-2"/>
                  <c:y val="-5.5666003976143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52-4576-9E70-BEECF81CC3C0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52-4576-9E70-BEECF81CC3C0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52-4576-9E70-BEECF81CC3C0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52-4576-9E70-BEECF81CC3C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 Хорошо информирован(а), знаю о предпринимаемых мерах</c:v>
                </c:pt>
                <c:pt idx="1">
                  <c:v>Что-то об этом слышал(а), но не помню, что именно</c:v>
                </c:pt>
                <c:pt idx="2">
                  <c:v>Плохо информирован(а), ничего не знаю об этом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3.9E-2</c:v>
                </c:pt>
                <c:pt idx="1">
                  <c:v>0.216</c:v>
                </c:pt>
                <c:pt idx="2">
                  <c:v>0.32900000000000001</c:v>
                </c:pt>
                <c:pt idx="3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252-4576-9E70-BEECF81CC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оцениваете деятельность органов исполнительной власти РСО-Алания в сфере межконфессиональных отношений и профилактики экстремизма?</c:v>
                </c:pt>
              </c:strCache>
            </c:strRef>
          </c:tx>
          <c:dPt>
            <c:idx val="0"/>
            <c:bubble3D val="0"/>
            <c:spPr>
              <a:solidFill>
                <a:srgbClr val="5484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D7-45E5-AB89-ED30E5A7B0CE}"/>
              </c:ext>
            </c:extLst>
          </c:dPt>
          <c:dPt>
            <c:idx val="1"/>
            <c:bubble3D val="0"/>
            <c:spPr>
              <a:solidFill>
                <a:srgbClr val="6AAC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D7-45E5-AB89-ED30E5A7B0CE}"/>
              </c:ext>
            </c:extLst>
          </c:dPt>
          <c:dPt>
            <c:idx val="2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D7-45E5-AB89-ED30E5A7B0CE}"/>
              </c:ext>
            </c:extLst>
          </c:dPt>
          <c:dPt>
            <c:idx val="3"/>
            <c:bubble3D val="0"/>
            <c:spPr>
              <a:solidFill>
                <a:srgbClr val="B01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D7-45E5-AB89-ED30E5A7B0CE}"/>
              </c:ext>
            </c:extLst>
          </c:dPt>
          <c:dPt>
            <c:idx val="4"/>
            <c:bubble3D val="0"/>
            <c:spPr>
              <a:solidFill>
                <a:srgbClr val="9E5E9B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D7-45E5-AB89-ED30E5A7B0C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D7-45E5-AB89-ED30E5A7B0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D7-45E5-AB89-ED30E5A7B0C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D7-45E5-AB89-ED30E5A7B0C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D7-45E5-AB89-ED30E5A7B0CE}"/>
              </c:ext>
            </c:extLst>
          </c:dPt>
          <c:dLbls>
            <c:dLbl>
              <c:idx val="0"/>
              <c:layout>
                <c:manualLayout>
                  <c:x val="0.21087314662273476"/>
                  <c:y val="0.111332007952286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D7-45E5-AB89-ED30E5A7B0CE}"/>
                </c:ext>
              </c:extLst>
            </c:dLbl>
            <c:dLbl>
              <c:idx val="1"/>
              <c:layout>
                <c:manualLayout>
                  <c:x val="1.7572762218561251E-2"/>
                  <c:y val="0.212060967528164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D7-45E5-AB89-ED30E5A7B0CE}"/>
                </c:ext>
              </c:extLst>
            </c:dLbl>
            <c:dLbl>
              <c:idx val="2"/>
              <c:layout>
                <c:manualLayout>
                  <c:x val="-5.0521691378363549E-2"/>
                  <c:y val="2.91583830351225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D7-45E5-AB89-ED30E5A7B0CE}"/>
                </c:ext>
              </c:extLst>
            </c:dLbl>
            <c:dLbl>
              <c:idx val="3"/>
              <c:layout>
                <c:manualLayout>
                  <c:x val="-0.19506492495686811"/>
                  <c:y val="-9.277667329357190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DD7-45E5-AB89-ED30E5A7B0CE}"/>
                </c:ext>
              </c:extLst>
            </c:dLbl>
            <c:dLbl>
              <c:idx val="4"/>
              <c:layout>
                <c:manualLayout>
                  <c:x val="4.6128500823723231E-2"/>
                  <c:y val="-5.56660039761431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DD7-45E5-AB89-ED30E5A7B0CE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D7-45E5-AB89-ED30E5A7B0CE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D7-45E5-AB89-ED30E5A7B0CE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D7-45E5-AB89-ED30E5A7B0C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Положительно</c:v>
                </c:pt>
                <c:pt idx="1">
                  <c:v>Скорее, положительно</c:v>
                </c:pt>
                <c:pt idx="2">
                  <c:v>Скорее, отрицательно</c:v>
                </c:pt>
                <c:pt idx="3">
                  <c:v>Крайне отрицательно</c:v>
                </c:pt>
                <c:pt idx="4">
                  <c:v>Не могу оценить, ничего не знаю об этой деятельности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0.30499999999999999</c:v>
                </c:pt>
                <c:pt idx="1">
                  <c:v>0.20699999999999999</c:v>
                </c:pt>
                <c:pt idx="2">
                  <c:v>0.02</c:v>
                </c:pt>
                <c:pt idx="3">
                  <c:v>4.7E-2</c:v>
                </c:pt>
                <c:pt idx="4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DD7-45E5-AB89-ED30E5A7B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Каковы, на Ваш взгляд, причины участия человека в экстремистских организациях?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D7-490B-AACF-000ED61C6B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D7-490B-AACF-000ED61C6B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D7-490B-AACF-000ED61C6B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D7-490B-AACF-000ED61C6B6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D7-490B-AACF-000ED61C6B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D7-490B-AACF-000ED61C6B6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FD7-490B-AACF-000ED61C6B6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FD7-490B-AACF-000ED61C6B6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FD7-490B-AACF-000ED61C6B6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FD7-490B-AACF-000ED61C6B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Психические травмы, отклонения</c:v>
                </c:pt>
                <c:pt idx="1">
                  <c:v>Финансовые проблемы </c:v>
                </c:pt>
                <c:pt idx="2">
                  <c:v>Влияние религиозных течений</c:v>
                </c:pt>
                <c:pt idx="3">
                  <c:v>Идеологические мотивы</c:v>
                </c:pt>
                <c:pt idx="4">
                  <c:v>Отомстить за что-то властям или отдельным группам(лицам)</c:v>
                </c:pt>
                <c:pt idx="5">
                  <c:v>Стремление избежать уголовной ответственности за совершенные ранее преступления 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0.21199999999999999</c:v>
                </c:pt>
                <c:pt idx="1">
                  <c:v>0.19400000000000001</c:v>
                </c:pt>
                <c:pt idx="2">
                  <c:v>0.192</c:v>
                </c:pt>
                <c:pt idx="3">
                  <c:v>0.16</c:v>
                </c:pt>
                <c:pt idx="4">
                  <c:v>2.7E-2</c:v>
                </c:pt>
                <c:pt idx="5">
                  <c:v>2.5000000000000001E-2</c:v>
                </c:pt>
                <c:pt idx="6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FD7-490B-AACF-000ED61C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498422432"/>
        <c:axId val="-1498421888"/>
      </c:barChart>
      <c:catAx>
        <c:axId val="-1498422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98421888"/>
        <c:crosses val="autoZero"/>
        <c:auto val="1"/>
        <c:lblAlgn val="ctr"/>
        <c:lblOffset val="100"/>
        <c:noMultiLvlLbl val="0"/>
      </c:catAx>
      <c:valAx>
        <c:axId val="-14984218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9842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какой мере граждане Вашего населённого пункта защищены от влияния идей, приводящих к террористической 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52-4BC2-AD86-6C79F9DC96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2-4BC2-AD86-6C79F9DC96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2-4BC2-AD86-6C79F9DC96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2-4BC2-AD86-6C79F9DC96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2-4BC2-AD86-6C79F9DC96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52-4BC2-AD86-6C79F9DC96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52-4BC2-AD86-6C79F9DC96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C52-4BC2-AD86-6C79F9DC962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C52-4BC2-AD86-6C79F9DC9625}"/>
              </c:ext>
            </c:extLst>
          </c:dPt>
          <c:dLbls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52-4BC2-AD86-6C79F9DC9625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52-4BC2-AD86-6C79F9DC9625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52-4BC2-AD86-6C79F9DC962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Полностью защищены</c:v>
                </c:pt>
                <c:pt idx="1">
                  <c:v>В большей степени защищены</c:v>
                </c:pt>
                <c:pt idx="2">
                  <c:v>Частично защищены</c:v>
                </c:pt>
                <c:pt idx="3">
                  <c:v>Совершенно не защищены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7.9000000000000001E-2</c:v>
                </c:pt>
                <c:pt idx="1">
                  <c:v>8.4000000000000005E-2</c:v>
                </c:pt>
                <c:pt idx="2">
                  <c:v>0.13600000000000001</c:v>
                </c:pt>
                <c:pt idx="3">
                  <c:v>0.252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C52-4BC2-AD86-6C79F9DC9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из следующих точек зрения Вам ближе по поводу способов борьбы с террористами?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D-4B13-B6DE-11CF36EE02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D-4B13-B6DE-11CF36EE02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D-4B13-B6DE-11CF36EE02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D-4B13-B6DE-11CF36EE02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D-4B13-B6DE-11CF36EE02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D-4B13-B6DE-11CF36EE02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7D-4B13-B6DE-11CF36EE02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7D-4B13-B6DE-11CF36EE02C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67D-4B13-B6DE-11CF36EE02CB}"/>
              </c:ext>
            </c:extLst>
          </c:dPt>
          <c:dLbls>
            <c:dLbl>
              <c:idx val="0"/>
              <c:layout>
                <c:manualLayout>
                  <c:x val="0.24382207578253706"/>
                  <c:y val="0.151093439363817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7D-4B13-B6DE-11CF36EE02CB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7D-4B13-B6DE-11CF36EE02CB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7D-4B13-B6DE-11CF36EE02CB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7D-4B13-B6DE-11CF36EE02C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 террористами нужно вести переговоры и находить решения, которые бы удовлетворяли всех</c:v>
                </c:pt>
                <c:pt idx="1">
                  <c:v>Проблему терроризма следует решать только путем уничтожения террористов</c:v>
                </c:pt>
                <c:pt idx="2">
                  <c:v>Необходимо принимать превентивные меры по предотвращению терактов, активно привлекать население к борьбе с терроризмом</c:v>
                </c:pt>
                <c:pt idx="3">
                  <c:v>Проводить мониторинг социальных процессов, выявлять очаги социальной напряженности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6.8000000000000005E-2</c:v>
                </c:pt>
                <c:pt idx="1">
                  <c:v>0.49</c:v>
                </c:pt>
                <c:pt idx="2">
                  <c:v>0.126</c:v>
                </c:pt>
                <c:pt idx="3">
                  <c:v>0.315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67D-4B13-B6DE-11CF36EE02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 сможет противодействовать распространению  идеологии терроризма?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E-4A94-84B4-59F0551A94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E-4A94-84B4-59F0551A94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AE-4A94-84B4-59F0551A94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AE-4A94-84B4-59F0551A94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AE-4A94-84B4-59F0551A94F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AE-4A94-84B4-59F0551A94F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AE-4A94-84B4-59F0551A94F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AE-4A94-84B4-59F0551A94F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AE-4A94-84B4-59F0551A94F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AE-4A94-84B4-59F0551A94F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Федеральные органы власти</c:v>
                </c:pt>
                <c:pt idx="1">
                  <c:v>ФСБ и спецслужбы</c:v>
                </c:pt>
                <c:pt idx="2">
                  <c:v>Политические лидеры</c:v>
                </c:pt>
                <c:pt idx="3">
                  <c:v>Региональные или местные власти</c:v>
                </c:pt>
                <c:pt idx="4">
                  <c:v>Полиция</c:v>
                </c:pt>
                <c:pt idx="5">
                  <c:v>Религиозные деятели</c:v>
                </c:pt>
                <c:pt idx="6">
                  <c:v>Преподаватели вузов, учителя общеобразовательных учреждений</c:v>
                </c:pt>
                <c:pt idx="7">
                  <c:v>Представители крупного бизнеса</c:v>
                </c:pt>
                <c:pt idx="8">
                  <c:v>Научное сообщество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%">
                  <c:v>0.26200000000000001</c:v>
                </c:pt>
                <c:pt idx="1">
                  <c:v>0.25</c:v>
                </c:pt>
                <c:pt idx="2" formatCode="0%">
                  <c:v>0.124</c:v>
                </c:pt>
                <c:pt idx="3" formatCode="0%">
                  <c:v>9.5000000000000001E-2</c:v>
                </c:pt>
                <c:pt idx="4">
                  <c:v>9.1999999999999998E-2</c:v>
                </c:pt>
                <c:pt idx="5">
                  <c:v>7.6999999999999999E-2</c:v>
                </c:pt>
                <c:pt idx="6" formatCode="0%">
                  <c:v>5.8000000000000003E-2</c:v>
                </c:pt>
                <c:pt idx="7" formatCode="0%">
                  <c:v>2.6000000000000002E-2</c:v>
                </c:pt>
                <c:pt idx="8" formatCode="0%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BAE-4A94-84B4-59F0551A9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508920080"/>
        <c:axId val="-1508919536"/>
      </c:barChart>
      <c:catAx>
        <c:axId val="-1508920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08919536"/>
        <c:crosses val="autoZero"/>
        <c:auto val="1"/>
        <c:lblAlgn val="ctr"/>
        <c:lblOffset val="100"/>
        <c:noMultiLvlLbl val="0"/>
      </c:catAx>
      <c:valAx>
        <c:axId val="-15089195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50892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Что, по Вашему мнению, снижает эффективность работы по противодействию идеологии терроризма?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B6-4E58-B7BF-0A0C9701BE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B6-4E58-B7BF-0A0C9701BE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B6-4E58-B7BF-0A0C9701BE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B6-4E58-B7BF-0A0C9701BEC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B6-4E58-B7BF-0A0C9701BEC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B6-4E58-B7BF-0A0C9701BEC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4B6-4E58-B7BF-0A0C9701BEC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4B6-4E58-B7BF-0A0C9701BEC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4B6-4E58-B7BF-0A0C9701BEC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4B6-4E58-B7BF-0A0C9701BEC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Коррупция</c:v>
                </c:pt>
                <c:pt idx="1">
                  <c:v>Уровень квалификации сотрудников государственной власти, местных самоуправлений и правоохранительных органов </c:v>
                </c:pt>
                <c:pt idx="2">
                  <c:v>Массовая апатия населения </c:v>
                </c:pt>
                <c:pt idx="3">
                  <c:v>Недостаточное внимание местных властей к проблемам населения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0.44600000000000001</c:v>
                </c:pt>
                <c:pt idx="1">
                  <c:v>0.26100000000000001</c:v>
                </c:pt>
                <c:pt idx="2">
                  <c:v>0.13400000000000001</c:v>
                </c:pt>
                <c:pt idx="3">
                  <c:v>8.2000000000000003E-2</c:v>
                </c:pt>
                <c:pt idx="4">
                  <c:v>7.2000000000000008E-2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4B6-4E58-B7BF-0A0C9701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254542432"/>
        <c:axId val="-1254541344"/>
      </c:barChart>
      <c:catAx>
        <c:axId val="-1254542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54541344"/>
        <c:crosses val="autoZero"/>
        <c:auto val="1"/>
        <c:lblAlgn val="ctr"/>
        <c:lblOffset val="100"/>
        <c:noMultiLvlLbl val="0"/>
      </c:catAx>
      <c:valAx>
        <c:axId val="-12545413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5454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/>
              <a:t>Для каждой группы из предложенного списка укажите одно утверждение которое может стать завершением следующей фразы: «Для меня лично возможно и желательно принять представителя данной группы…»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07230735743319"/>
          <c:y val="0.15785239447907223"/>
          <c:w val="0.60357007332130475"/>
          <c:h val="0.7850494008881091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близкого родственника -1</c:v>
                </c:pt>
              </c:strCache>
            </c:strRef>
          </c:tx>
          <c:spPr>
            <a:solidFill>
              <a:srgbClr val="5484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Лист1!$B$2:$B$16</c:f>
              <c:numCache>
                <c:formatCode>0%</c:formatCode>
                <c:ptCount val="15"/>
                <c:pt idx="0">
                  <c:v>0.628</c:v>
                </c:pt>
                <c:pt idx="1">
                  <c:v>0.158</c:v>
                </c:pt>
                <c:pt idx="2">
                  <c:v>5.8999999999999997E-2</c:v>
                </c:pt>
                <c:pt idx="3">
                  <c:v>5.8999999999999997E-2</c:v>
                </c:pt>
                <c:pt idx="4">
                  <c:v>1.7000000000000001E-2</c:v>
                </c:pt>
                <c:pt idx="5">
                  <c:v>2.3E-2</c:v>
                </c:pt>
                <c:pt idx="6">
                  <c:v>1.4999999999999999E-2</c:v>
                </c:pt>
                <c:pt idx="7">
                  <c:v>0.01</c:v>
                </c:pt>
                <c:pt idx="8">
                  <c:v>1.7000000000000001E-2</c:v>
                </c:pt>
                <c:pt idx="9">
                  <c:v>5.0000000000000001E-3</c:v>
                </c:pt>
                <c:pt idx="10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5-400F-8E90-E311BE3C48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как близкого друга -2</c:v>
                </c:pt>
              </c:strCache>
            </c:strRef>
          </c:tx>
          <c:spPr>
            <a:solidFill>
              <a:srgbClr val="1E515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Лист1!$C$2:$C$16</c:f>
              <c:numCache>
                <c:formatCode>0%</c:formatCode>
                <c:ptCount val="15"/>
                <c:pt idx="0">
                  <c:v>0.14099999999999999</c:v>
                </c:pt>
                <c:pt idx="1">
                  <c:v>0.216</c:v>
                </c:pt>
                <c:pt idx="2">
                  <c:v>0.129</c:v>
                </c:pt>
                <c:pt idx="3">
                  <c:v>8.5999999999999993E-2</c:v>
                </c:pt>
                <c:pt idx="4">
                  <c:v>9.6000000000000002E-2</c:v>
                </c:pt>
                <c:pt idx="5">
                  <c:v>6.2E-2</c:v>
                </c:pt>
                <c:pt idx="6">
                  <c:v>4.3999999999999997E-2</c:v>
                </c:pt>
                <c:pt idx="7">
                  <c:v>3.4000000000000002E-2</c:v>
                </c:pt>
                <c:pt idx="8">
                  <c:v>0.03</c:v>
                </c:pt>
                <c:pt idx="9">
                  <c:v>2.3E-2</c:v>
                </c:pt>
                <c:pt idx="10">
                  <c:v>3.2000000000000001E-2</c:v>
                </c:pt>
                <c:pt idx="11">
                  <c:v>1.7000000000000001E-2</c:v>
                </c:pt>
                <c:pt idx="12">
                  <c:v>1.7999999999999999E-2</c:v>
                </c:pt>
                <c:pt idx="13">
                  <c:v>1.2999999999999999E-2</c:v>
                </c:pt>
                <c:pt idx="1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5-400F-8E90-E311BE3C48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как соседа по дому -3</c:v>
                </c:pt>
              </c:strCache>
            </c:strRef>
          </c:tx>
          <c:spPr>
            <a:solidFill>
              <a:srgbClr val="6AAC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Лист1!$D$2:$D$16</c:f>
              <c:numCache>
                <c:formatCode>0%</c:formatCode>
                <c:ptCount val="15"/>
                <c:pt idx="0">
                  <c:v>0.10100000000000001</c:v>
                </c:pt>
                <c:pt idx="1">
                  <c:v>0.29199999999999998</c:v>
                </c:pt>
                <c:pt idx="2">
                  <c:v>0.20100000000000001</c:v>
                </c:pt>
                <c:pt idx="3">
                  <c:v>0.14099999999999999</c:v>
                </c:pt>
                <c:pt idx="4">
                  <c:v>8.5999999999999993E-2</c:v>
                </c:pt>
                <c:pt idx="5">
                  <c:v>0.111</c:v>
                </c:pt>
                <c:pt idx="6">
                  <c:v>7.5999999999999998E-2</c:v>
                </c:pt>
                <c:pt idx="7">
                  <c:v>7.9000000000000001E-2</c:v>
                </c:pt>
                <c:pt idx="8">
                  <c:v>6.5000000000000002E-2</c:v>
                </c:pt>
                <c:pt idx="9">
                  <c:v>5.3999999999999999E-2</c:v>
                </c:pt>
                <c:pt idx="10">
                  <c:v>0.05</c:v>
                </c:pt>
                <c:pt idx="11">
                  <c:v>2.9000000000000001E-2</c:v>
                </c:pt>
                <c:pt idx="12">
                  <c:v>3.6999999999999998E-2</c:v>
                </c:pt>
                <c:pt idx="13">
                  <c:v>4.3999999999999997E-2</c:v>
                </c:pt>
                <c:pt idx="1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5-400F-8E90-E311BE3C48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как коллегу по работе - 4</c:v>
                </c:pt>
              </c:strCache>
            </c:strRef>
          </c:tx>
          <c:spPr>
            <a:solidFill>
              <a:srgbClr val="E6B7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Лист1!$E$2:$E$16</c:f>
              <c:numCache>
                <c:formatCode>0%</c:formatCode>
                <c:ptCount val="15"/>
                <c:pt idx="0">
                  <c:v>0.05</c:v>
                </c:pt>
                <c:pt idx="1">
                  <c:v>7.9000000000000001E-2</c:v>
                </c:pt>
                <c:pt idx="2">
                  <c:v>6.9000000000000006E-2</c:v>
                </c:pt>
                <c:pt idx="3">
                  <c:v>8.4000000000000005E-2</c:v>
                </c:pt>
                <c:pt idx="4">
                  <c:v>8.1000000000000003E-2</c:v>
                </c:pt>
                <c:pt idx="5">
                  <c:v>7.3999999999999996E-2</c:v>
                </c:pt>
                <c:pt idx="6">
                  <c:v>8.6999999999999994E-2</c:v>
                </c:pt>
                <c:pt idx="7">
                  <c:v>8.5999999999999993E-2</c:v>
                </c:pt>
                <c:pt idx="8">
                  <c:v>7.0000000000000007E-2</c:v>
                </c:pt>
                <c:pt idx="9">
                  <c:v>6.9000000000000006E-2</c:v>
                </c:pt>
                <c:pt idx="10">
                  <c:v>4.9000000000000002E-2</c:v>
                </c:pt>
                <c:pt idx="11">
                  <c:v>8.1000000000000003E-2</c:v>
                </c:pt>
                <c:pt idx="12">
                  <c:v>6.7000000000000004E-2</c:v>
                </c:pt>
                <c:pt idx="13">
                  <c:v>2.9000000000000001E-2</c:v>
                </c:pt>
                <c:pt idx="14">
                  <c:v>4.9000000000000002E-2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15-400F-8E90-E311BE3C48D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как жителя моего города, села -5</c:v>
                </c:pt>
              </c:strCache>
            </c:strRef>
          </c:tx>
          <c:spPr>
            <a:solidFill>
              <a:srgbClr val="EA63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Лист1!$F$2:$F$16</c:f>
              <c:numCache>
                <c:formatCode>0%</c:formatCode>
                <c:ptCount val="15"/>
                <c:pt idx="0">
                  <c:v>7.6999999999999999E-2</c:v>
                </c:pt>
                <c:pt idx="1">
                  <c:v>0.247</c:v>
                </c:pt>
                <c:pt idx="2">
                  <c:v>0.39400000000000002</c:v>
                </c:pt>
                <c:pt idx="3">
                  <c:v>0.39800000000000002</c:v>
                </c:pt>
                <c:pt idx="4">
                  <c:v>0.505</c:v>
                </c:pt>
                <c:pt idx="5">
                  <c:v>0.36099999999999999</c:v>
                </c:pt>
                <c:pt idx="6">
                  <c:v>0.19500000000000001</c:v>
                </c:pt>
                <c:pt idx="7">
                  <c:v>0.38400000000000001</c:v>
                </c:pt>
                <c:pt idx="8">
                  <c:v>0.22700000000000001</c:v>
                </c:pt>
                <c:pt idx="9">
                  <c:v>0.11600000000000001</c:v>
                </c:pt>
                <c:pt idx="10">
                  <c:v>0.23499999999999999</c:v>
                </c:pt>
                <c:pt idx="11">
                  <c:v>0.107</c:v>
                </c:pt>
                <c:pt idx="12">
                  <c:v>8.5999999999999993E-2</c:v>
                </c:pt>
                <c:pt idx="13">
                  <c:v>0.10199999999999999</c:v>
                </c:pt>
                <c:pt idx="14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5-400F-8E90-E311BE3C48D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как гостя (туриста) в моём городе, селе - 6</c:v>
                </c:pt>
              </c:strCache>
            </c:strRef>
          </c:tx>
          <c:spPr>
            <a:solidFill>
              <a:srgbClr val="B0151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Лист1!$G$2:$G$16</c:f>
              <c:numCache>
                <c:formatCode>General</c:formatCode>
                <c:ptCount val="15"/>
                <c:pt idx="2" formatCode="0%">
                  <c:v>0.122</c:v>
                </c:pt>
                <c:pt idx="3" formatCode="0%">
                  <c:v>0.16800000000000001</c:v>
                </c:pt>
                <c:pt idx="4" formatCode="0%">
                  <c:v>0.19</c:v>
                </c:pt>
                <c:pt idx="5" formatCode="0%">
                  <c:v>0.25800000000000001</c:v>
                </c:pt>
                <c:pt idx="6" formatCode="0%">
                  <c:v>0.28699999999999998</c:v>
                </c:pt>
                <c:pt idx="7" formatCode="0%">
                  <c:v>0.27</c:v>
                </c:pt>
                <c:pt idx="8" formatCode="0%">
                  <c:v>0.36099999999999999</c:v>
                </c:pt>
                <c:pt idx="9" formatCode="0%">
                  <c:v>0.52500000000000002</c:v>
                </c:pt>
                <c:pt idx="10" formatCode="0%">
                  <c:v>0.247</c:v>
                </c:pt>
                <c:pt idx="11" formatCode="0%">
                  <c:v>0.39800000000000002</c:v>
                </c:pt>
                <c:pt idx="12" formatCode="0%">
                  <c:v>0.44500000000000001</c:v>
                </c:pt>
                <c:pt idx="13" formatCode="0%">
                  <c:v>0.223</c:v>
                </c:pt>
                <c:pt idx="14" formatCode="0%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15-400F-8E90-E311BE3C48DD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Я не хотел бы видеть его в моём городе, селе– 7.</c:v>
                </c:pt>
              </c:strCache>
            </c:strRef>
          </c:tx>
          <c:spPr>
            <a:solidFill>
              <a:srgbClr val="9E5E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Осетины</c:v>
                </c:pt>
                <c:pt idx="1">
                  <c:v>Русские</c:v>
                </c:pt>
                <c:pt idx="2">
                  <c:v>Грузины</c:v>
                </c:pt>
                <c:pt idx="3">
                  <c:v>Евреи</c:v>
                </c:pt>
                <c:pt idx="4">
                  <c:v>Чеченцы</c:v>
                </c:pt>
                <c:pt idx="5">
                  <c:v>Армяне</c:v>
                </c:pt>
                <c:pt idx="6">
                  <c:v>Кумыки</c:v>
                </c:pt>
                <c:pt idx="7">
                  <c:v>Турки-месхетинцы</c:v>
                </c:pt>
                <c:pt idx="8">
                  <c:v>Азербайджанцы</c:v>
                </c:pt>
                <c:pt idx="9">
                  <c:v>Казахи</c:v>
                </c:pt>
                <c:pt idx="10">
                  <c:v>Ингуши</c:v>
                </c:pt>
                <c:pt idx="11">
                  <c:v>Таджики</c:v>
                </c:pt>
                <c:pt idx="12">
                  <c:v>Узбеки</c:v>
                </c:pt>
                <c:pt idx="13">
                  <c:v>Цыгане</c:v>
                </c:pt>
                <c:pt idx="14">
                  <c:v>другое</c:v>
                </c:pt>
              </c:strCache>
            </c:strRef>
          </c:cat>
          <c:val>
            <c:numRef>
              <c:f>Лист1!$H$2:$H$16</c:f>
              <c:numCache>
                <c:formatCode>0%</c:formatCode>
                <c:ptCount val="15"/>
                <c:pt idx="1">
                  <c:v>5.0000000000000001E-3</c:v>
                </c:pt>
                <c:pt idx="2">
                  <c:v>2.3E-2</c:v>
                </c:pt>
                <c:pt idx="3">
                  <c:v>6.5000000000000002E-2</c:v>
                </c:pt>
                <c:pt idx="4">
                  <c:v>2.7E-2</c:v>
                </c:pt>
                <c:pt idx="5">
                  <c:v>0.111</c:v>
                </c:pt>
                <c:pt idx="6">
                  <c:v>0.29699999999999999</c:v>
                </c:pt>
                <c:pt idx="7">
                  <c:v>0.13800000000000001</c:v>
                </c:pt>
                <c:pt idx="8">
                  <c:v>0.23</c:v>
                </c:pt>
                <c:pt idx="9">
                  <c:v>0.20799999999999999</c:v>
                </c:pt>
                <c:pt idx="10">
                  <c:v>0.36899999999999999</c:v>
                </c:pt>
                <c:pt idx="11">
                  <c:v>0.36599999999999999</c:v>
                </c:pt>
                <c:pt idx="12">
                  <c:v>0.34699999999999998</c:v>
                </c:pt>
                <c:pt idx="13">
                  <c:v>0.58599999999999997</c:v>
                </c:pt>
                <c:pt idx="14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15-400F-8E90-E311BE3C48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-1604231296"/>
        <c:axId val="-1604230752"/>
      </c:barChart>
      <c:catAx>
        <c:axId val="-160423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604230752"/>
        <c:crosses val="autoZero"/>
        <c:auto val="1"/>
        <c:lblAlgn val="ctr"/>
        <c:lblOffset val="100"/>
        <c:noMultiLvlLbl val="0"/>
      </c:catAx>
      <c:valAx>
        <c:axId val="-160423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6042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27555351637757"/>
          <c:y val="0.33924835785565127"/>
          <c:w val="0.19894710148114947"/>
          <c:h val="0.47150211968386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мероприятия, на Ваш взгляд, могут снизить возможность привлечения молодежи в террористические организации?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AD-4480-9DF5-FA094F1F3A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AD-4480-9DF5-FA094F1F3A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AD-4480-9DF5-FA094F1F3A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AD-4480-9DF5-FA094F1F3A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EAD-4480-9DF5-FA094F1F3AF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EAD-4480-9DF5-FA094F1F3AF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EAD-4480-9DF5-FA094F1F3AF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EAD-4480-9DF5-FA094F1F3AF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EAD-4480-9DF5-FA094F1F3AF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EAD-4480-9DF5-FA094F1F3AF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Ведение контрпропаганды, осуждающей терроризм, на страницах книг, популярных журналов, газет</c:v>
                </c:pt>
                <c:pt idx="1">
                  <c:v>Выступления авторитетных лидеров на ТВ</c:v>
                </c:pt>
                <c:pt idx="2">
                  <c:v>Общественные организации</c:v>
                </c:pt>
                <c:pt idx="3">
                  <c:v>Массовые акции выражения протеста, осуждения террористов, сочувствия пострадавшим</c:v>
                </c:pt>
                <c:pt idx="4">
                  <c:v>Родительский контроль </c:v>
                </c:pt>
                <c:pt idx="5">
                  <c:v>Конференции, круглые столы, посвященные проблемам терроризма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0.24600000000000002</c:v>
                </c:pt>
                <c:pt idx="1">
                  <c:v>0.23900000000000002</c:v>
                </c:pt>
                <c:pt idx="2">
                  <c:v>0.22</c:v>
                </c:pt>
                <c:pt idx="3">
                  <c:v>0.129</c:v>
                </c:pt>
                <c:pt idx="4">
                  <c:v>0.105</c:v>
                </c:pt>
                <c:pt idx="5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EAD-4480-9DF5-FA094F1F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254547328"/>
        <c:axId val="-1254545696"/>
      </c:barChart>
      <c:catAx>
        <c:axId val="-1254547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54545696"/>
        <c:crosses val="autoZero"/>
        <c:auto val="1"/>
        <c:lblAlgn val="ctr"/>
        <c:lblOffset val="100"/>
        <c:noMultiLvlLbl val="0"/>
      </c:catAx>
      <c:valAx>
        <c:axId val="-12545456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5454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каналы распространения информации о возможности участвовать в террористических группах имеют наибольшее воздействие?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FE-47CD-9423-C472F0E305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FE-47CD-9423-C472F0E305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FE-47CD-9423-C472F0E305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4FE-47CD-9423-C472F0E305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4FE-47CD-9423-C472F0E305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4FE-47CD-9423-C472F0E305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4FE-47CD-9423-C472F0E305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4FE-47CD-9423-C472F0E305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4FE-47CD-9423-C472F0E305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4FE-47CD-9423-C472F0E305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Интернет</c:v>
                </c:pt>
                <c:pt idx="1">
                  <c:v>Религиозные наставники</c:v>
                </c:pt>
                <c:pt idx="2">
                  <c:v>Друзья, родственники</c:v>
                </c:pt>
                <c:pt idx="3">
                  <c:v>Случайные знакомые</c:v>
                </c:pt>
                <c:pt idx="4">
                  <c:v>Книги, журналы, брошюры</c:v>
                </c:pt>
                <c:pt idx="5">
                  <c:v>Зарубежные(Российские) учебные заведения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</c:v>
                </c:pt>
                <c:pt idx="1">
                  <c:v>0.19700000000000001</c:v>
                </c:pt>
                <c:pt idx="2">
                  <c:v>0.05</c:v>
                </c:pt>
                <c:pt idx="3">
                  <c:v>5.3999999999999999E-2</c:v>
                </c:pt>
                <c:pt idx="4">
                  <c:v>7.9000000000000001E-2</c:v>
                </c:pt>
                <c:pt idx="5">
                  <c:v>5.7000000000000002E-2</c:v>
                </c:pt>
                <c:pt idx="6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4FE-47CD-9423-C472F0E3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605644784"/>
        <c:axId val="-1605644240"/>
      </c:barChart>
      <c:catAx>
        <c:axId val="-1605644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605644240"/>
        <c:crosses val="autoZero"/>
        <c:auto val="1"/>
        <c:lblAlgn val="ctr"/>
        <c:lblOffset val="100"/>
        <c:noMultiLvlLbl val="0"/>
      </c:catAx>
      <c:valAx>
        <c:axId val="-16056442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60564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Какие источники информации дают правдивую картину того, что происходит в регионе, городе?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15-4B34-87B1-ABFDC98714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15-4B34-87B1-ABFDC98714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15-4B34-87B1-ABFDC98714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15-4B34-87B1-ABFDC987141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15-4B34-87B1-ABFDC987141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15-4B34-87B1-ABFDC987141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15-4B34-87B1-ABFDC987141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015-4B34-87B1-ABFDC987141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015-4B34-87B1-ABFDC987141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015-4B34-87B1-ABFDC98714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Интернет</c:v>
                </c:pt>
                <c:pt idx="1">
                  <c:v>Центральные или местные газеты и журналы</c:v>
                </c:pt>
                <c:pt idx="2">
                  <c:v>Федеральные или местные каналы ТВ</c:v>
                </c:pt>
                <c:pt idx="3">
                  <c:v>Зарубежные СМИ</c:v>
                </c:pt>
                <c:pt idx="4">
                  <c:v>Зарубежные теле- и радиоканалы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0.32800000000000001</c:v>
                </c:pt>
                <c:pt idx="1">
                  <c:v>0.28899999999999998</c:v>
                </c:pt>
                <c:pt idx="2">
                  <c:v>0.12</c:v>
                </c:pt>
                <c:pt idx="3">
                  <c:v>5.0999999999999997E-2</c:v>
                </c:pt>
                <c:pt idx="4">
                  <c:v>3.1E-2</c:v>
                </c:pt>
                <c:pt idx="5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15-4B34-87B1-ABFDC9871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436417216"/>
        <c:axId val="-1436424288"/>
      </c:barChart>
      <c:catAx>
        <c:axId val="-1436417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36424288"/>
        <c:crosses val="autoZero"/>
        <c:auto val="1"/>
        <c:lblAlgn val="ctr"/>
        <c:lblOffset val="100"/>
        <c:noMultiLvlLbl val="0"/>
      </c:catAx>
      <c:valAx>
        <c:axId val="-14364242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43641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 себя верующим человеком? Если да, то какую религию Вы исповедуете?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E2-4EB4-A475-245B6FC8B1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E2-4EB4-A475-245B6FC8B1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E2-4EB4-A475-245B6FC8B1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E2-4EB4-A475-245B6FC8B1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E2-4EB4-A475-245B6FC8B1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E2-4EB4-A475-245B6FC8B1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E2-4EB4-A475-245B6FC8B1D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E2-4EB4-A475-245B6FC8B1D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E2-4EB4-A475-245B6FC8B1D5}"/>
              </c:ext>
            </c:extLst>
          </c:dPt>
          <c:dLbls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9E2-4EB4-A475-245B6FC8B1D5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9E2-4EB4-A475-245B6FC8B1D5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9E2-4EB4-A475-245B6FC8B1D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Православие</c:v>
                </c:pt>
                <c:pt idx="1">
                  <c:v>Ислам</c:v>
                </c:pt>
                <c:pt idx="2">
                  <c:v>Протестантизм</c:v>
                </c:pt>
                <c:pt idx="3">
                  <c:v>Традиционная вера осетин </c:v>
                </c:pt>
                <c:pt idx="4">
                  <c:v>Атеизм</c:v>
                </c:pt>
                <c:pt idx="5">
                  <c:v>Агностицизм</c:v>
                </c:pt>
                <c:pt idx="6">
                  <c:v>Католичество</c:v>
                </c:pt>
                <c:pt idx="7">
                  <c:v>Буддизм</c:v>
                </c:pt>
                <c:pt idx="8">
                  <c:v>Другое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0.35</c:v>
                </c:pt>
                <c:pt idx="1">
                  <c:v>0.2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0.06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E2-4EB4-A475-245B6FC8B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Как часто Вы: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Каждый день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Совершаете молитвы</c:v>
                </c:pt>
                <c:pt idx="1">
                  <c:v>Посещаете храм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7.0999999999999994E-2</c:v>
                </c:pt>
                <c:pt idx="1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B-410C-BCE5-1FCBEB79CDA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1 раз в неделю и чаще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Совершаете молитвы</c:v>
                </c:pt>
                <c:pt idx="1">
                  <c:v>Посещаете храм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0.22700000000000001</c:v>
                </c:pt>
                <c:pt idx="1">
                  <c:v>0.23599999999999999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B-410C-BCE5-1FCBEB79CDA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2-3 раза в месяц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Совершаете молитвы</c:v>
                </c:pt>
                <c:pt idx="1">
                  <c:v>Посещаете храм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0.126</c:v>
                </c:pt>
                <c:pt idx="1">
                  <c:v>0.106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B-410C-BCE5-1FCBEB79CDA4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Несколько раз в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Совершаете молитвы</c:v>
                </c:pt>
                <c:pt idx="1">
                  <c:v>Посещаете храм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0.13</c:v>
                </c:pt>
                <c:pt idx="1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BB-410C-BCE5-1FCBEB79CDA4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Несколько раз в жизни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Совершаете молитвы</c:v>
                </c:pt>
                <c:pt idx="1">
                  <c:v>Посещаете храм</c:v>
                </c:pt>
              </c:strCache>
            </c:strRef>
          </c:cat>
          <c:val>
            <c:numRef>
              <c:f>Лист1!$B$6:$C$6</c:f>
              <c:numCache>
                <c:formatCode>0%</c:formatCode>
                <c:ptCount val="2"/>
                <c:pt idx="0">
                  <c:v>0.17299999999999999</c:v>
                </c:pt>
                <c:pt idx="1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BB-410C-BCE5-1FCBEB79CDA4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Совершаете молитвы</c:v>
                </c:pt>
                <c:pt idx="1">
                  <c:v>Посещаете храм</c:v>
                </c:pt>
              </c:strCache>
            </c:strRef>
          </c:cat>
          <c:val>
            <c:numRef>
              <c:f>Лист1!$B$7:$C$7</c:f>
              <c:numCache>
                <c:formatCode>0%</c:formatCode>
                <c:ptCount val="2"/>
                <c:pt idx="0">
                  <c:v>0.27100000000000002</c:v>
                </c:pt>
                <c:pt idx="1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BB-410C-BCE5-1FCBEB79CD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250212592"/>
        <c:axId val="-1250215856"/>
      </c:barChart>
      <c:catAx>
        <c:axId val="-125021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50215856"/>
        <c:crosses val="autoZero"/>
        <c:auto val="1"/>
        <c:lblAlgn val="ctr"/>
        <c:lblOffset val="100"/>
        <c:noMultiLvlLbl val="0"/>
      </c:catAx>
      <c:valAx>
        <c:axId val="-125021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25021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оцениваете отношения между людьми, исповедующими разные религии, в Вашем населенном пункте? 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C3-4A8F-B08F-2A89592ED10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C3-4A8F-B08F-2A89592ED10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C3-4A8F-B08F-2A89592ED10A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C3-4A8F-B08F-2A89592ED10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C3-4A8F-B08F-2A89592ED10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C3-4A8F-B08F-2A89592ED10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C3-4A8F-B08F-2A89592ED10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C3-4A8F-B08F-2A89592ED10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C3-4A8F-B08F-2A89592ED10A}"/>
              </c:ext>
            </c:extLst>
          </c:dPt>
          <c:dLbls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C3-4A8F-B08F-2A89592ED10A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C3-4A8F-B08F-2A89592ED10A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C3-4A8F-B08F-2A89592ED10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Отношения благоприятные</c:v>
                </c:pt>
                <c:pt idx="1">
                  <c:v>Отношения нейтральные</c:v>
                </c:pt>
                <c:pt idx="2">
                  <c:v>Отношения неблагоприятные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0.56899999999999995</c:v>
                </c:pt>
                <c:pt idx="1">
                  <c:v>0.20399999999999999</c:v>
                </c:pt>
                <c:pt idx="2">
                  <c:v>1.2E-2</c:v>
                </c:pt>
                <c:pt idx="3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0C3-4A8F-B08F-2A89592ED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/>
              <a:t>На Ваш взгляд, как будет развиваться ситуация с отношениями между людьми, исповедующими разные религии....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Отношения значительно улучшатся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 в ближайше 2-3года</c:v>
                </c:pt>
                <c:pt idx="1">
                  <c:v>в ближайшие 10 лет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D-4FBC-9748-7CE75920052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Отношения незначительно улучшатся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 в ближайше 2-3года</c:v>
                </c:pt>
                <c:pt idx="1">
                  <c:v>в ближайшие 10 лет</c:v>
                </c:pt>
              </c:strCache>
            </c:strRef>
          </c:cat>
          <c:val>
            <c:numRef>
              <c:f>Лист1!$B$3:$C$3</c:f>
              <c:numCache>
                <c:formatCode>0%</c:formatCode>
                <c:ptCount val="2"/>
                <c:pt idx="0">
                  <c:v>4.8000000000000001E-2</c:v>
                </c:pt>
                <c:pt idx="1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D-4FBC-9748-7CE75920052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Отношения останутся без изменений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 в ближайше 2-3года</c:v>
                </c:pt>
                <c:pt idx="1">
                  <c:v>в ближайшие 10 лет</c:v>
                </c:pt>
              </c:strCache>
            </c:strRef>
          </c:cat>
          <c:val>
            <c:numRef>
              <c:f>Лист1!$B$4:$C$4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ED-4FBC-9748-7CE75920052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Отношения в чём-то улучшатся, в чём-то ухудшатся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 в ближайше 2-3года</c:v>
                </c:pt>
                <c:pt idx="1">
                  <c:v>в ближайшие 10 лет</c:v>
                </c:pt>
              </c:strCache>
            </c:strRef>
          </c:cat>
          <c:val>
            <c:numRef>
              <c:f>Лист1!$B$5:$C$5</c:f>
              <c:numCache>
                <c:formatCode>0%</c:formatCode>
                <c:ptCount val="2"/>
                <c:pt idx="0">
                  <c:v>0.192</c:v>
                </c:pt>
                <c:pt idx="1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ED-4FBC-9748-7CE75920052C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Отношения незначительно ухудшатся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 в ближайше 2-3года</c:v>
                </c:pt>
                <c:pt idx="1">
                  <c:v>в ближайшие 10 лет</c:v>
                </c:pt>
              </c:strCache>
            </c:strRef>
          </c:cat>
          <c:val>
            <c:numRef>
              <c:f>Лист1!$B$6:$C$6</c:f>
              <c:numCache>
                <c:formatCode>0%</c:formatCode>
                <c:ptCount val="2"/>
                <c:pt idx="0">
                  <c:v>1.7000000000000001E-2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D-4FBC-9748-7CE75920052C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Отношения значительно ухудшатся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Лист1!$B$1:$C$1</c:f>
              <c:strCache>
                <c:ptCount val="2"/>
                <c:pt idx="0">
                  <c:v> в ближайше 2-3года</c:v>
                </c:pt>
                <c:pt idx="1">
                  <c:v>в ближайшие 10 лет</c:v>
                </c:pt>
              </c:strCache>
            </c:strRef>
          </c:cat>
          <c:val>
            <c:numRef>
              <c:f>Лист1!$B$7:$C$7</c:f>
              <c:numCache>
                <c:formatCode>0%</c:formatCode>
                <c:ptCount val="2"/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ED-4FBC-9748-7CE7592005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434687584"/>
        <c:axId val="-1434694656"/>
      </c:barChart>
      <c:catAx>
        <c:axId val="-1434687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-1434694656"/>
        <c:crosses val="autoZero"/>
        <c:auto val="1"/>
        <c:lblAlgn val="ctr"/>
        <c:lblOffset val="100"/>
        <c:noMultiLvlLbl val="0"/>
      </c:catAx>
      <c:valAx>
        <c:axId val="-143469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-14346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dirty="0" smtClean="0">
                <a:latin typeface="+mj-lt"/>
              </a:rPr>
              <a:t>Насколько вероятны конфликты между </a:t>
            </a:r>
            <a:r>
              <a:rPr lang="ru-RU" dirty="0">
                <a:latin typeface="+mj-lt"/>
              </a:rPr>
              <a:t>людьми, исповедующими разные религии, в Вашем населенном пункте?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550482370173319"/>
          <c:y val="0.31582440069409023"/>
          <c:w val="0.44806697999150941"/>
          <c:h val="0.558594937766659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оцениваете отношения между людьми, исповедующими разные религии, в Вашем населенном пункте? 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F-4CD2-870F-00936BC69F6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6F-4CD2-870F-00936BC69F6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6F-4CD2-870F-00936BC69F6C}"/>
              </c:ext>
            </c:extLst>
          </c:dPt>
          <c:dPt>
            <c:idx val="3"/>
            <c:bubble3D val="0"/>
            <c:spPr>
              <a:solidFill>
                <a:srgbClr val="9E5E9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6F-4CD2-870F-00936BC69F6C}"/>
              </c:ext>
            </c:extLst>
          </c:dPt>
          <c:dPt>
            <c:idx val="4"/>
            <c:bubble3D val="0"/>
            <c:spPr>
              <a:solidFill>
                <a:srgbClr val="EBEBEB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6F-4CD2-870F-00936BC69F6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6F-4CD2-870F-00936BC69F6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6F-4CD2-870F-00936BC69F6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36F-4CD2-870F-00936BC69F6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36F-4CD2-870F-00936BC69F6C}"/>
              </c:ext>
            </c:extLst>
          </c:dPt>
          <c:dLbls>
            <c:dLbl>
              <c:idx val="4"/>
              <c:layout>
                <c:manualLayout>
                  <c:x val="0.32191808729021576"/>
                  <c:y val="2.0809598725862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36F-4CD2-870F-00936BC69F6C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6F-4CD2-870F-00936BC69F6C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6F-4CD2-870F-00936BC69F6C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36F-4CD2-870F-00936BC69F6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Практически невероятны</c:v>
                </c:pt>
                <c:pt idx="1">
                  <c:v>Маловероятны</c:v>
                </c:pt>
                <c:pt idx="2">
                  <c:v>Вполне возможны </c:v>
                </c:pt>
                <c:pt idx="3">
                  <c:v>Очень вероятны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0.502</c:v>
                </c:pt>
                <c:pt idx="1">
                  <c:v>0.41199999999999998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6F-4CD2-870F-00936BC69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думаете, почему в Вашем Муниципальном Образовании возникают конфликты между людьми разных религий (если они  возникают)? Назовите основные причины.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60-4858-BF2A-96D9D3817A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60-4858-BF2A-96D9D3817AF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60-4858-BF2A-96D9D3817AF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60-4858-BF2A-96D9D3817AF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B60-4858-BF2A-96D9D3817AF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B60-4858-BF2A-96D9D3817A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B60-4858-BF2A-96D9D3817A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B60-4858-BF2A-96D9D3817AF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B60-4858-BF2A-96D9D3817AF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B60-4858-BF2A-96D9D3817A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Агрессивность отдельных групп и лиц</c:v>
                </c:pt>
                <c:pt idx="1">
                  <c:v>Плохое материальное положение людей приводит к высокой агрессивности, направленной, в том числе, на людей другой национальности</c:v>
                </c:pt>
                <c:pt idx="2">
                  <c:v>Культурные отличия</c:v>
                </c:pt>
                <c:pt idx="3">
                  <c:v>Бытовые конфликты</c:v>
                </c:pt>
                <c:pt idx="4">
                  <c:v>Борьба за экономическое влияние на территории (бизнес, собственность)</c:v>
                </c:pt>
                <c:pt idx="5">
                  <c:v>Местному населению не нравится, что приезжают люди  других религий</c:v>
                </c:pt>
                <c:pt idx="6">
                  <c:v>Причина в самих религиях, они несовместимы</c:v>
                </c:pt>
                <c:pt idx="7">
                  <c:v>Традиционная неприязнь между представителями разных конфессий</c:v>
                </c:pt>
                <c:pt idx="8">
                  <c:v>Другое</c:v>
                </c:pt>
                <c:pt idx="9">
                  <c:v>Затрудняюсь ответить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0.47</c:v>
                </c:pt>
                <c:pt idx="1">
                  <c:v>0.38</c:v>
                </c:pt>
                <c:pt idx="2">
                  <c:v>0.33</c:v>
                </c:pt>
                <c:pt idx="3">
                  <c:v>0.32</c:v>
                </c:pt>
                <c:pt idx="4">
                  <c:v>0.18</c:v>
                </c:pt>
                <c:pt idx="5">
                  <c:v>0.18</c:v>
                </c:pt>
                <c:pt idx="6">
                  <c:v>0.12</c:v>
                </c:pt>
                <c:pt idx="7">
                  <c:v>0.09</c:v>
                </c:pt>
                <c:pt idx="8">
                  <c:v>0.02</c:v>
                </c:pt>
                <c:pt idx="9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B60-4858-BF2A-96D9D3817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axId val="-1434691392"/>
        <c:axId val="-1434690848"/>
      </c:barChart>
      <c:catAx>
        <c:axId val="-1434691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34690848"/>
        <c:crosses val="autoZero"/>
        <c:auto val="1"/>
        <c:lblAlgn val="ctr"/>
        <c:lblOffset val="100"/>
        <c:noMultiLvlLbl val="0"/>
      </c:catAx>
      <c:valAx>
        <c:axId val="-14346908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43469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Испытываете ли Вы симпатию к представителям какой-либо религии?</c:v>
                </c:pt>
              </c:strCache>
            </c:strRef>
          </c:tx>
          <c:dPt>
            <c:idx val="0"/>
            <c:bubble3D val="0"/>
            <c:spPr>
              <a:solidFill>
                <a:srgbClr val="5484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E3-4D85-8F20-0769E57C7779}"/>
              </c:ext>
            </c:extLst>
          </c:dPt>
          <c:dPt>
            <c:idx val="1"/>
            <c:bubble3D val="0"/>
            <c:spPr>
              <a:solidFill>
                <a:srgbClr val="EA631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E3-4D85-8F20-0769E57C7779}"/>
              </c:ext>
            </c:extLst>
          </c:dPt>
          <c:dPt>
            <c:idx val="2"/>
            <c:bubble3D val="0"/>
            <c:spPr>
              <a:solidFill>
                <a:srgbClr val="6AAC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E3-4D85-8F20-0769E57C7779}"/>
              </c:ext>
            </c:extLst>
          </c:dPt>
          <c:dPt>
            <c:idx val="3"/>
            <c:bubble3D val="0"/>
            <c:spPr>
              <a:solidFill>
                <a:srgbClr val="B015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E3-4D85-8F20-0769E57C7779}"/>
              </c:ext>
            </c:extLst>
          </c:dPt>
          <c:dPt>
            <c:idx val="4"/>
            <c:bubble3D val="0"/>
            <c:spPr>
              <a:solidFill>
                <a:srgbClr val="E6B72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E3-4D85-8F20-0769E57C77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E3-4D85-8F20-0769E57C77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FE3-4D85-8F20-0769E57C777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FE3-4D85-8F20-0769E57C777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FE3-4D85-8F20-0769E57C7779}"/>
              </c:ext>
            </c:extLst>
          </c:dPt>
          <c:dLbls>
            <c:dLbl>
              <c:idx val="1"/>
              <c:layout>
                <c:manualLayout>
                  <c:x val="4.3931905546402916E-2"/>
                  <c:y val="-7.15705765407554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E3-4D85-8F20-0769E57C7779}"/>
                </c:ext>
              </c:extLst>
            </c:dLbl>
            <c:dLbl>
              <c:idx val="2"/>
              <c:layout>
                <c:manualLayout>
                  <c:x val="0.11202635914332784"/>
                  <c:y val="-7.95228628230625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FE3-4D85-8F20-0769E57C7779}"/>
                </c:ext>
              </c:extLst>
            </c:dLbl>
            <c:dLbl>
              <c:idx val="3"/>
              <c:layout>
                <c:manualLayout>
                  <c:x val="-0.28995057660626034"/>
                  <c:y val="-9.7193487329615852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E3-4D85-8F20-0769E57C7779}"/>
                </c:ext>
              </c:extLst>
            </c:dLbl>
            <c:dLbl>
              <c:idx val="5"/>
              <c:layout>
                <c:manualLayout>
                  <c:x val="-8.6868686868686901E-2"/>
                  <c:y val="-7.95228628230618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FE3-4D85-8F20-0769E57C7779}"/>
                </c:ext>
              </c:extLst>
            </c:dLbl>
            <c:dLbl>
              <c:idx val="7"/>
              <c:layout>
                <c:manualLayout>
                  <c:x val="4.8484848484848485E-2"/>
                  <c:y val="-7.952286282306162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E3-4D85-8F20-0769E57C7779}"/>
                </c:ext>
              </c:extLst>
            </c:dLbl>
            <c:dLbl>
              <c:idx val="8"/>
              <c:layout>
                <c:manualLayout>
                  <c:x val="0.11313131313131305"/>
                  <c:y val="1.8555334658714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E3-4D85-8F20-0769E57C777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Мне одинаково симпатичны люди всех религий</c:v>
                </c:pt>
                <c:pt idx="1">
                  <c:v>Испытываю симпатию только к представителям своей религии</c:v>
                </c:pt>
                <c:pt idx="2">
                  <c:v>Испытываю симпатию к некоторым религиям, кроме своей</c:v>
                </c:pt>
                <c:pt idx="3">
                  <c:v>Не испытываю симпатию ни к каким религиям, включая свою</c:v>
                </c:pt>
                <c:pt idx="4">
                  <c:v>Затрудняюсь ответить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0.30299999999999999</c:v>
                </c:pt>
                <c:pt idx="1">
                  <c:v>9.7000000000000003E-2</c:v>
                </c:pt>
                <c:pt idx="2">
                  <c:v>3.6999999999999998E-2</c:v>
                </c:pt>
                <c:pt idx="3">
                  <c:v>7.4999999999999997E-2</c:v>
                </c:pt>
                <c:pt idx="4">
                  <c:v>0.47799999999999998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FE3-4D85-8F20-0769E57C7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7059E-4115-449C-983D-3FD03DD89C5A}" type="datetimeFigureOut">
              <a:rPr lang="ru-RU" smtClean="0"/>
              <a:t>29.07.2021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70230-6072-4A60-BF6F-15DE488AA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8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01D082-C831-47A2-BB8F-C724EB1D6C71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6CEF7-3CE8-4092-BA92-825ED0158579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E6F3CA-FE45-4983-9B23-0CF2309236A8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5FB26DA-4967-498C-921D-42312C37C6EB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1EE9EF-11FB-486B-807E-3AC2CA213B64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E8A5-D3C5-4AF8-BA1E-98EBF09159F3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1B42-DB7B-4278-94DB-B8A1EDC4EFD9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2434-4921-4B78-8E4B-7D48F26E0B08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1DEFB45-D405-4B2B-B62D-9B1D9E366683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2D5E-32FF-45ED-80AB-8AECAFCA265F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4D380D-586F-49ED-93CA-ECCC5B13D8B2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BC84-0362-4933-A276-6C1D08EBBABD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E312-7DE5-490D-AA6F-1C3AA0E55CC0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CA5-0A32-4AAF-9398-490A88350937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EE21-CAF7-469E-B3E9-573B305FDF2E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BF52-5986-4045-BE74-138D0D09C5D0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84A7-F61E-4558-A30D-67FB755C831E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AEB73-AF38-400C-A0CA-677F4BCA9D08}" type="datetime1">
              <a:rPr lang="en-US" smtClean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C8E55-0D12-41A0-BF8B-0AEF904D1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08461"/>
            <a:ext cx="9448800" cy="1825096"/>
          </a:xfrm>
        </p:spPr>
        <p:txBody>
          <a:bodyPr>
            <a:normAutofit/>
          </a:bodyPr>
          <a:lstStyle/>
          <a:p>
            <a:r>
              <a:rPr lang="ru-RU" sz="3600" dirty="0"/>
              <a:t>презентация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B43F9-FBAE-4096-A401-09BB61545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33557"/>
            <a:ext cx="9448800" cy="6858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по результатам социологического исследования</a:t>
            </a:r>
            <a:r>
              <a:rPr lang="ru-RU" sz="2400" b="1" dirty="0" smtClean="0">
                <a:solidFill>
                  <a:schemeClr val="accent6"/>
                </a:solidFill>
              </a:rPr>
              <a:t>: «</a:t>
            </a:r>
            <a:r>
              <a:rPr lang="ru-RU" sz="2400" b="1" dirty="0">
                <a:solidFill>
                  <a:schemeClr val="accent6"/>
                </a:solidFill>
              </a:rPr>
              <a:t>О влиянии </a:t>
            </a:r>
            <a:r>
              <a:rPr lang="ru-RU" sz="2400" b="1" dirty="0" err="1">
                <a:solidFill>
                  <a:schemeClr val="accent6"/>
                </a:solidFill>
              </a:rPr>
              <a:t>этноконфессиональных</a:t>
            </a:r>
            <a:r>
              <a:rPr lang="ru-RU" sz="2400" b="1" dirty="0">
                <a:solidFill>
                  <a:schemeClr val="accent6"/>
                </a:solidFill>
              </a:rPr>
              <a:t> аспектов на формирование радикального мышления и экстремисткой идеологии в молодежной среде»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F17CB-01A6-445C-AB8F-BDD8E811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00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28" y="764373"/>
            <a:ext cx="10324672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Информированность и отношение к деятельности органов власти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1BA46-8261-44A5-A69C-70ADE6C4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35141"/>
              </p:ext>
            </p:extLst>
          </p:nvPr>
        </p:nvGraphicFramePr>
        <p:xfrm>
          <a:off x="767618" y="3688620"/>
          <a:ext cx="4659204" cy="1943291"/>
        </p:xfrm>
        <a:graphic>
          <a:graphicData uri="http://schemas.openxmlformats.org/drawingml/2006/table">
            <a:tbl>
              <a:tblPr/>
              <a:tblGrid>
                <a:gridCol w="2869138">
                  <a:extLst>
                    <a:ext uri="{9D8B030D-6E8A-4147-A177-3AD203B41FA5}">
                      <a16:colId xmlns:a16="http://schemas.microsoft.com/office/drawing/2014/main" val="4142482097"/>
                    </a:ext>
                  </a:extLst>
                </a:gridCol>
                <a:gridCol w="1790066">
                  <a:extLst>
                    <a:ext uri="{9D8B030D-6E8A-4147-A177-3AD203B41FA5}">
                      <a16:colId xmlns:a16="http://schemas.microsoft.com/office/drawing/2014/main" val="28021574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упоминаний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0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со школьниками, молодёжью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08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Волонтерская деятельность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8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малоимущим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05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пожилым людям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9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Субботники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73146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7618" y="2457513"/>
            <a:ext cx="48293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На вопрос: «Какие конкретные проводимые в республике мероприятия, посвящённые профилактике экстремизма, улучшению отношений между людьми разных национальностей и религий, вы знаете?» респонденты дали следующие ответы: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223544"/>
              </p:ext>
            </p:extLst>
          </p:nvPr>
        </p:nvGraphicFramePr>
        <p:xfrm>
          <a:off x="6014906" y="2521079"/>
          <a:ext cx="5530649" cy="3925824"/>
        </p:xfrm>
        <a:graphic>
          <a:graphicData uri="http://schemas.openxmlformats.org/drawingml/2006/table">
            <a:tbl>
              <a:tblPr/>
              <a:tblGrid>
                <a:gridCol w="3405773">
                  <a:extLst>
                    <a:ext uri="{9D8B030D-6E8A-4147-A177-3AD203B41FA5}">
                      <a16:colId xmlns:a16="http://schemas.microsoft.com/office/drawing/2014/main" val="488991785"/>
                    </a:ext>
                  </a:extLst>
                </a:gridCol>
                <a:gridCol w="2124876">
                  <a:extLst>
                    <a:ext uri="{9D8B030D-6E8A-4147-A177-3AD203B41FA5}">
                      <a16:colId xmlns:a16="http://schemas.microsoft.com/office/drawing/2014/main" val="1412579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упоминаний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01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беседы в школах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82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 совместные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29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совместных мероприятий, флешмобов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6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молодежью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89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с прихожанами церквей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57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Проводить спортивные соревнования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31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9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96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работать с молодежью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83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Конференции, круглые столы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15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Массовые мероприятия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88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Реализовывать социальные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28425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14906" y="1905175"/>
            <a:ext cx="65542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На вопрос «Как Вы считаете, что могли бы сделать власти РСО-Алания, чтобы улучшить ситуацию между людьми разных религий в республике?» - респонденты предложили ряд возможных мероприятий: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721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177" y="578416"/>
            <a:ext cx="10469461" cy="12930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Отношение к терроризму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21AFCF-EF16-40B8-AD78-DE3CA72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75465234"/>
              </p:ext>
            </p:extLst>
          </p:nvPr>
        </p:nvGraphicFramePr>
        <p:xfrm>
          <a:off x="348342" y="1630285"/>
          <a:ext cx="3168581" cy="459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2484453"/>
              </p:ext>
            </p:extLst>
          </p:nvPr>
        </p:nvGraphicFramePr>
        <p:xfrm>
          <a:off x="3516923" y="1564382"/>
          <a:ext cx="3868616" cy="459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88115120"/>
              </p:ext>
            </p:extLst>
          </p:nvPr>
        </p:nvGraphicFramePr>
        <p:xfrm>
          <a:off x="7656844" y="1564382"/>
          <a:ext cx="4221537" cy="458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8107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261" y="99611"/>
            <a:ext cx="10469461" cy="12930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противодействие экстремизму и терроризму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21AFCF-EF16-40B8-AD78-DE3CA72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83231527"/>
              </p:ext>
            </p:extLst>
          </p:nvPr>
        </p:nvGraphicFramePr>
        <p:xfrm>
          <a:off x="512466" y="1477108"/>
          <a:ext cx="4077957" cy="526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37053940"/>
              </p:ext>
            </p:extLst>
          </p:nvPr>
        </p:nvGraphicFramePr>
        <p:xfrm>
          <a:off x="3875314" y="1477108"/>
          <a:ext cx="4193512" cy="518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45444704"/>
              </p:ext>
            </p:extLst>
          </p:nvPr>
        </p:nvGraphicFramePr>
        <p:xfrm>
          <a:off x="8068826" y="1477108"/>
          <a:ext cx="3778182" cy="518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818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261" y="99611"/>
            <a:ext cx="10469461" cy="12930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Особенности информирования в сфере противодействия терроризму</a:t>
            </a:r>
            <a:endParaRPr lang="ru-RU" sz="3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721AFCF-EF16-40B8-AD78-DE3CA72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34531862"/>
              </p:ext>
            </p:extLst>
          </p:nvPr>
        </p:nvGraphicFramePr>
        <p:xfrm>
          <a:off x="982226" y="1348364"/>
          <a:ext cx="3701143" cy="501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42403041"/>
              </p:ext>
            </p:extLst>
          </p:nvPr>
        </p:nvGraphicFramePr>
        <p:xfrm>
          <a:off x="4932066" y="1392639"/>
          <a:ext cx="4071257" cy="520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344966" y="2115595"/>
            <a:ext cx="26628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Наиболее востребованным каналом распространения информации об участии в террористических группах является сеть «Интернет» - её отметили 40% опрошенных. На втором месте – религиозные наставники (20%). Остальные способы отмечали менее 10% респондентов. Двоякость ситуации заключается в том, что интернет также является для респондентов основным источником правдивой информации о том, что происходит в регионе. </a:t>
            </a:r>
          </a:p>
        </p:txBody>
      </p:sp>
    </p:spTree>
    <p:extLst>
      <p:ext uri="{BB962C8B-B14F-4D97-AF65-F5344CB8AC3E}">
        <p14:creationId xmlns:p14="http://schemas.microsoft.com/office/powerpoint/2010/main" val="332391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20B02-CB11-4EED-8525-0041CFED6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E6C453-BEA6-4D3D-AC61-F96216AEE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B95CFE-C537-4D68-8FDC-8338FD24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0021" y="225607"/>
            <a:ext cx="12702154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Межнациональные отношения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1D6A97E-BDA7-445A-AB55-F5822242F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4213" y="1275571"/>
            <a:ext cx="7070387" cy="4024125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Шкала социальной дистанции Богардуса</a:t>
            </a:r>
            <a:endParaRPr lang="ru-RU" sz="1600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7857F2FC-6791-4CA4-8B07-E52974ADB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000140"/>
              </p:ext>
            </p:extLst>
          </p:nvPr>
        </p:nvGraphicFramePr>
        <p:xfrm>
          <a:off x="338305" y="1277494"/>
          <a:ext cx="4036007" cy="325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B3699B-99EC-4986-9B56-2C916114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29293444"/>
              </p:ext>
            </p:extLst>
          </p:nvPr>
        </p:nvGraphicFramePr>
        <p:xfrm>
          <a:off x="4636779" y="1701607"/>
          <a:ext cx="7070387" cy="485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8400" y="4513172"/>
            <a:ext cx="4472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Как показывают данные опроса, доля респондентов, которые готовы принять представителя той или иной национальности как близкого родственника примерно соответствует присутствию этой национальности в выборке (за исключением евреев, которые в выборке практически отсутствуют, но родственные отношения с ними иметь готовы 6%). Такие результаты косвенно свидетельствуют об обособленности проживания людей разных национальностей – они могут жить рядом, иметь хорошие отношения, но не готовы принять представителя другой национальности в круг родственников.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53540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0021" y="225607"/>
            <a:ext cx="12702154" cy="1293028"/>
          </a:xfrm>
        </p:spPr>
        <p:txBody>
          <a:bodyPr>
            <a:normAutofit/>
          </a:bodyPr>
          <a:lstStyle/>
          <a:p>
            <a:r>
              <a:rPr lang="ru-RU" dirty="0" err="1" smtClean="0"/>
              <a:t>Этноконфессиональный</a:t>
            </a:r>
            <a:r>
              <a:rPr lang="ru-RU" dirty="0" smtClean="0"/>
              <a:t> состав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1D6A97E-BDA7-445A-AB55-F5822242F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88618" y="1397103"/>
            <a:ext cx="2742921" cy="5034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Анализ распространённости религиозных конфессий выявил большое конфессиональное разнообразие среди жителей республики. Наибольшая доля жителей РСО-Алании исповедуют православие (34%). Далее следует ислам (20%). Третье место делят протестанты, атеисты и представители традиционной веря осетин (по 12%). Другие религии исповедуют 4% опрошенных. 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B3699B-99EC-4986-9B56-2C916114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73469993"/>
              </p:ext>
            </p:extLst>
          </p:nvPr>
        </p:nvGraphicFramePr>
        <p:xfrm>
          <a:off x="401672" y="1519969"/>
          <a:ext cx="4371295" cy="422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26863155"/>
              </p:ext>
            </p:extLst>
          </p:nvPr>
        </p:nvGraphicFramePr>
        <p:xfrm>
          <a:off x="4602145" y="1674028"/>
          <a:ext cx="4286473" cy="450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543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453" y="46642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Оценка и прогноз межконфессиональной ситуации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4312A91-32ED-42AD-8A86-F991DF6F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4129683"/>
              </p:ext>
            </p:extLst>
          </p:nvPr>
        </p:nvGraphicFramePr>
        <p:xfrm>
          <a:off x="512466" y="1844872"/>
          <a:ext cx="5134708" cy="362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446138105"/>
              </p:ext>
            </p:extLst>
          </p:nvPr>
        </p:nvGraphicFramePr>
        <p:xfrm>
          <a:off x="5740951" y="1915211"/>
          <a:ext cx="6096007" cy="355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8391" y="5551725"/>
            <a:ext cx="118336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 точки зрения участников количественного опроса, динамика </a:t>
            </a:r>
            <a:r>
              <a:rPr lang="ru-RU" sz="1400" dirty="0" err="1">
                <a:solidFill>
                  <a:prstClr val="black"/>
                </a:solidFill>
              </a:rPr>
              <a:t>этноконфессиональных</a:t>
            </a:r>
            <a:r>
              <a:rPr lang="ru-RU" sz="1400" dirty="0">
                <a:solidFill>
                  <a:prstClr val="black"/>
                </a:solidFill>
              </a:rPr>
              <a:t> отношений в ближайшем будущем будет либо отсутствовать, либо носить амбивалентный характер. На ближайшие 2 года, 67% дают нейтральный, а 19% - амбивалентный прогноз. На ближайшие 10 лет -33% и 47% соответственно. Доля благоприятных прогнозов составила 12% в 2-3 летней перспективе и 19% - в 10-летней перспективе. Доля негативных прогнозов очень невелика и составляет 2% и 1% соответственно. Таким образом, в целом сохраняется баланс в сторону оптимизма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1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295885"/>
            <a:ext cx="11184653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Вероятность  межконфессиональных конфликтов и их причины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86E072-DED5-450D-ACC9-6F521908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06500287"/>
              </p:ext>
            </p:extLst>
          </p:nvPr>
        </p:nvGraphicFramePr>
        <p:xfrm>
          <a:off x="229568" y="1484489"/>
          <a:ext cx="5156610" cy="411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52597482"/>
              </p:ext>
            </p:extLst>
          </p:nvPr>
        </p:nvGraphicFramePr>
        <p:xfrm>
          <a:off x="5136513" y="1536701"/>
          <a:ext cx="3985846" cy="411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26321" y="1818751"/>
            <a:ext cx="2150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конфликтные линии: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Осетины-ингуши</a:t>
            </a:r>
          </a:p>
          <a:p>
            <a:pPr marL="342900" indent="-342900">
              <a:buAutoNum type="arabicPeriod"/>
            </a:pPr>
            <a:r>
              <a:rPr lang="ru-RU" dirty="0" smtClean="0"/>
              <a:t>Христиане-мусульмане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2529" y="5706108"/>
            <a:ext cx="11153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Вопрос о причинах межконфессиональных конфликтах косвенно показывает уровень межконфессиональной напряжённости: при отсутствии такой напряжённости, чаще выбираются ответы, которые не соотносятся с национальностью и религией конфликтующих. При наличии напряжённости, эти различия, напротив, выходят на первый план. В данном исследовании в качестве основных причин респонденты называли агрессивность отдельных групп и лиц (47%), плохое материальное положение (38%), культурные отличия (33%) и бытовые конфликты (32%). Из перечисленных ответов только культурные отличия опосредованно соотносятся с религиозной принадлежностью. Следовательно, проведённое исследование показывает достаточно невысокий уровень межконфессиональной напряжённости.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002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28" y="764373"/>
            <a:ext cx="10324672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Отношение к представителям различных религий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1BA46-8261-44A5-A69C-70ADE6C4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72384181"/>
              </p:ext>
            </p:extLst>
          </p:nvPr>
        </p:nvGraphicFramePr>
        <p:xfrm>
          <a:off x="923089" y="1868863"/>
          <a:ext cx="4844666" cy="352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25342690"/>
              </p:ext>
            </p:extLst>
          </p:nvPr>
        </p:nvGraphicFramePr>
        <p:xfrm>
          <a:off x="7086600" y="1871442"/>
          <a:ext cx="4268037" cy="352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862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28" y="764373"/>
            <a:ext cx="10324672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Информированность и отношение к деятельности органов власти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1BA46-8261-44A5-A69C-70ADE6C4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4463564"/>
              </p:ext>
            </p:extLst>
          </p:nvPr>
        </p:nvGraphicFramePr>
        <p:xfrm>
          <a:off x="100223" y="1949380"/>
          <a:ext cx="4300956" cy="467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32696424"/>
              </p:ext>
            </p:extLst>
          </p:nvPr>
        </p:nvGraphicFramePr>
        <p:xfrm>
          <a:off x="4491351" y="2057401"/>
          <a:ext cx="4421537" cy="457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12888" y="2075649"/>
            <a:ext cx="2974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Информированность о деятельности органов власти РСО-Алании об </a:t>
            </a:r>
            <a:r>
              <a:rPr lang="ru-RU" sz="1400" dirty="0" err="1"/>
              <a:t>этноконфессиональной</a:t>
            </a:r>
            <a:r>
              <a:rPr lang="ru-RU" sz="1400" dirty="0"/>
              <a:t> политике органов государственной власти и местных администраций находится на уровне четверти населения (26%). Из них 4% считают себя хорошо информированными, и 22% информированными лишь отчасти. 33% признают себя плохо информированными 41% - затруднились с </a:t>
            </a:r>
            <a:r>
              <a:rPr lang="ru-RU" sz="1400" dirty="0" err="1" smtClean="0"/>
              <a:t>ответом.При</a:t>
            </a:r>
            <a:r>
              <a:rPr lang="ru-RU" sz="1400" dirty="0" smtClean="0"/>
              <a:t> этом в оценке деятельности органов власти преобладают положительные градации.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414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28" y="764373"/>
            <a:ext cx="10324672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Информированность и отношение к деятельности органов власти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1BA46-8261-44A5-A69C-70ADE6C4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84463564"/>
              </p:ext>
            </p:extLst>
          </p:nvPr>
        </p:nvGraphicFramePr>
        <p:xfrm>
          <a:off x="100223" y="1949380"/>
          <a:ext cx="4300956" cy="467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32696424"/>
              </p:ext>
            </p:extLst>
          </p:nvPr>
        </p:nvGraphicFramePr>
        <p:xfrm>
          <a:off x="4491351" y="2057401"/>
          <a:ext cx="4421537" cy="457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12888" y="2075649"/>
            <a:ext cx="2974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Информированность о деятельности органов власти РСО-Алании об </a:t>
            </a:r>
            <a:r>
              <a:rPr lang="ru-RU" sz="1400" dirty="0" err="1"/>
              <a:t>этноконфессиональной</a:t>
            </a:r>
            <a:r>
              <a:rPr lang="ru-RU" sz="1400" dirty="0"/>
              <a:t> политике органов государственной власти и местных администраций находится на уровне четверти населения (26%). Из них 4% считают себя хорошо информированными, и 22% информированными лишь отчасти. 33% признают себя плохо информированными 41% - затруднились с </a:t>
            </a:r>
            <a:r>
              <a:rPr lang="ru-RU" sz="1400" dirty="0" err="1" smtClean="0"/>
              <a:t>ответом.При</a:t>
            </a:r>
            <a:r>
              <a:rPr lang="ru-RU" sz="1400" dirty="0" smtClean="0"/>
              <a:t> этом в оценке деятельности органов власти преобладают положительные градации.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037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8A6AA-9581-4300-9C4A-833600388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528" y="764373"/>
            <a:ext cx="10324672" cy="129302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Информированность и отношение к деятельности органов власти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E1BA46-8261-44A5-A69C-70ADE6C4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477027"/>
              </p:ext>
            </p:extLst>
          </p:nvPr>
        </p:nvGraphicFramePr>
        <p:xfrm>
          <a:off x="1488237" y="2746051"/>
          <a:ext cx="8952799" cy="2208276"/>
        </p:xfrm>
        <a:graphic>
          <a:graphicData uri="http://schemas.openxmlformats.org/drawingml/2006/table">
            <a:tbl>
              <a:tblPr/>
              <a:tblGrid>
                <a:gridCol w="5871246">
                  <a:extLst>
                    <a:ext uri="{9D8B030D-6E8A-4147-A177-3AD203B41FA5}">
                      <a16:colId xmlns:a16="http://schemas.microsoft.com/office/drawing/2014/main" val="4230183344"/>
                    </a:ext>
                  </a:extLst>
                </a:gridCol>
                <a:gridCol w="3081553">
                  <a:extLst>
                    <a:ext uri="{9D8B030D-6E8A-4147-A177-3AD203B41FA5}">
                      <a16:colId xmlns:a16="http://schemas.microsoft.com/office/drawing/2014/main" val="578097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упоминаний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37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Налаживание контактов, взаимодействие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385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Проводятся совместные акции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69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Оказывается социальная помощь населению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99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Меньше конфликтов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252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мероприятия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12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Объединяет людей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8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работа с населением, молодёжью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939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Повышается культура взаимодействия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9394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90769"/>
              </p:ext>
            </p:extLst>
          </p:nvPr>
        </p:nvGraphicFramePr>
        <p:xfrm>
          <a:off x="1529166" y="5864033"/>
          <a:ext cx="8911870" cy="490728"/>
        </p:xfrm>
        <a:graphic>
          <a:graphicData uri="http://schemas.openxmlformats.org/drawingml/2006/table">
            <a:tbl>
              <a:tblPr/>
              <a:tblGrid>
                <a:gridCol w="5844405">
                  <a:extLst>
                    <a:ext uri="{9D8B030D-6E8A-4147-A177-3AD203B41FA5}">
                      <a16:colId xmlns:a16="http://schemas.microsoft.com/office/drawing/2014/main" val="1708799498"/>
                    </a:ext>
                  </a:extLst>
                </a:gridCol>
                <a:gridCol w="3067465">
                  <a:extLst>
                    <a:ext uri="{9D8B030D-6E8A-4147-A177-3AD203B41FA5}">
                      <a16:colId xmlns:a16="http://schemas.microsoft.com/office/drawing/2014/main" val="24247296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упоминаний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91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Бездействие, отсутствие работы с населением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607198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33529" y="2075649"/>
            <a:ext cx="104622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На вопрос: «В чём, на Ваш взгляд, выражаются положительные стороны деятельности органов исполнительной власти и местных администраций РСО-Алании в сфере межконфессиональных отношений?» респонденты дали следующие ответы: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8665" y="4981418"/>
            <a:ext cx="10477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На вопрос: «В чём, на Ваш взгляд, выражаются отрицательные стороны деятельности органов исполнительной власти и местных администраций РСО-Алания в сфере межконфессиональных отношений?»- респонденты отметли практически единственный вариант – бездействие, отсутствие работы. Однако, данный ответ дали лишь единицы, остальные не смогли найти отрицательные стороны.</a:t>
            </a:r>
            <a:endParaRPr lang="ru-RU" altLang="ru-RU" sz="14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124157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3561</TotalTime>
  <Words>1270</Words>
  <Application>Microsoft Office PowerPoint</Application>
  <PresentationFormat>Широкоэкранный</PresentationFormat>
  <Paragraphs>157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След самолета</vt:lpstr>
      <vt:lpstr>презентация</vt:lpstr>
      <vt:lpstr>Межнациональные отношения</vt:lpstr>
      <vt:lpstr>Этноконфессиональный состав</vt:lpstr>
      <vt:lpstr>Оценка и прогноз межконфессиональной ситуации</vt:lpstr>
      <vt:lpstr>Вероятность  межконфессиональных конфликтов и их причины</vt:lpstr>
      <vt:lpstr>Отношение к представителям различных религий</vt:lpstr>
      <vt:lpstr>Информированность и отношение к деятельности органов власти</vt:lpstr>
      <vt:lpstr>Информированность и отношение к деятельности органов власти</vt:lpstr>
      <vt:lpstr>Информированность и отношение к деятельности органов власти</vt:lpstr>
      <vt:lpstr>Информированность и отношение к деятельности органов власти</vt:lpstr>
      <vt:lpstr>Отношение к терроризму</vt:lpstr>
      <vt:lpstr>противодействие экстремизму и терроризму</vt:lpstr>
      <vt:lpstr>Особенности информирования в сфере противодействия терроризму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результатам социологических исследований</dc:title>
  <dc:creator>User</dc:creator>
  <cp:lastModifiedBy>User</cp:lastModifiedBy>
  <cp:revision>95</cp:revision>
  <dcterms:created xsi:type="dcterms:W3CDTF">2020-11-23T07:34:18Z</dcterms:created>
  <dcterms:modified xsi:type="dcterms:W3CDTF">2021-07-29T12:18:16Z</dcterms:modified>
</cp:coreProperties>
</file>