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88" r:id="rId2"/>
    <p:sldId id="317" r:id="rId3"/>
    <p:sldId id="312" r:id="rId4"/>
    <p:sldId id="322" r:id="rId5"/>
    <p:sldId id="315" r:id="rId6"/>
    <p:sldId id="321" r:id="rId7"/>
    <p:sldId id="320" r:id="rId8"/>
    <p:sldId id="313" r:id="rId9"/>
    <p:sldId id="257" r:id="rId10"/>
    <p:sldId id="277" r:id="rId11"/>
    <p:sldId id="276" r:id="rId12"/>
    <p:sldId id="284" r:id="rId13"/>
    <p:sldId id="305" r:id="rId14"/>
    <p:sldId id="299" r:id="rId15"/>
    <p:sldId id="303" r:id="rId16"/>
    <p:sldId id="289" r:id="rId17"/>
    <p:sldId id="259" r:id="rId18"/>
    <p:sldId id="301" r:id="rId19"/>
    <p:sldId id="262" r:id="rId20"/>
    <p:sldId id="260" r:id="rId21"/>
    <p:sldId id="306" r:id="rId22"/>
    <p:sldId id="307" r:id="rId23"/>
    <p:sldId id="311" r:id="rId24"/>
    <p:sldId id="308" r:id="rId25"/>
    <p:sldId id="275" r:id="rId26"/>
    <p:sldId id="278" r:id="rId27"/>
    <p:sldId id="274" r:id="rId28"/>
    <p:sldId id="294" r:id="rId29"/>
    <p:sldId id="292" r:id="rId30"/>
    <p:sldId id="298" r:id="rId31"/>
    <p:sldId id="310" r:id="rId32"/>
  </p:sldIdLst>
  <p:sldSz cx="9558338" cy="7169150"/>
  <p:notesSz cx="6738938" cy="45053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1" userDrawn="1">
          <p15:clr>
            <a:srgbClr val="A4A3A4"/>
          </p15:clr>
        </p15:guide>
        <p15:guide id="2" pos="30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9F092D"/>
    <a:srgbClr val="97B953"/>
    <a:srgbClr val="F9AD6F"/>
    <a:srgbClr val="6B6B6B"/>
    <a:srgbClr val="4D4D4D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 showGuides="1">
      <p:cViewPr varScale="1">
        <p:scale>
          <a:sx n="82" d="100"/>
          <a:sy n="82" d="100"/>
        </p:scale>
        <p:origin x="1542" y="1488"/>
      </p:cViewPr>
      <p:guideLst>
        <p:guide orient="horz" pos="2891"/>
        <p:guide pos="30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20207" cy="225266"/>
          </a:xfrm>
          <a:prstGeom prst="rect">
            <a:avLst/>
          </a:prstGeom>
        </p:spPr>
        <p:txBody>
          <a:bodyPr vert="horz" lIns="61370" tIns="30684" rIns="61370" bIns="30684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7174" y="2"/>
            <a:ext cx="2920207" cy="225266"/>
          </a:xfrm>
          <a:prstGeom prst="rect">
            <a:avLst/>
          </a:prstGeom>
        </p:spPr>
        <p:txBody>
          <a:bodyPr vert="horz" lIns="61370" tIns="30684" rIns="61370" bIns="30684" rtlCol="0"/>
          <a:lstStyle>
            <a:lvl1pPr algn="r">
              <a:defRPr sz="800"/>
            </a:lvl1pPr>
          </a:lstStyle>
          <a:p>
            <a:fld id="{FB6166E3-A575-48F3-B482-2359514F61E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44725" y="338138"/>
            <a:ext cx="2252663" cy="1690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370" tIns="30684" rIns="61370" bIns="306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95" y="2140030"/>
            <a:ext cx="5391150" cy="2027396"/>
          </a:xfrm>
          <a:prstGeom prst="rect">
            <a:avLst/>
          </a:prstGeom>
        </p:spPr>
        <p:txBody>
          <a:bodyPr vert="horz" lIns="61370" tIns="30684" rIns="61370" bIns="306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4279278"/>
            <a:ext cx="2920207" cy="225266"/>
          </a:xfrm>
          <a:prstGeom prst="rect">
            <a:avLst/>
          </a:prstGeom>
        </p:spPr>
        <p:txBody>
          <a:bodyPr vert="horz" lIns="61370" tIns="30684" rIns="61370" bIns="30684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7174" y="4279278"/>
            <a:ext cx="2920207" cy="225266"/>
          </a:xfrm>
          <a:prstGeom prst="rect">
            <a:avLst/>
          </a:prstGeom>
        </p:spPr>
        <p:txBody>
          <a:bodyPr vert="horz" lIns="61370" tIns="30684" rIns="61370" bIns="30684" rtlCol="0" anchor="b"/>
          <a:lstStyle>
            <a:lvl1pPr algn="r">
              <a:defRPr sz="800"/>
            </a:lvl1pPr>
          </a:lstStyle>
          <a:p>
            <a:fld id="{10665B0C-4BBD-48DE-B2D9-60F968565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7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0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F7086-F34D-4A82-BA41-3DA69BC11F9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44725" y="338138"/>
            <a:ext cx="2252663" cy="1690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3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44725" y="338138"/>
            <a:ext cx="2252663" cy="1690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876" y="1173285"/>
            <a:ext cx="8124587" cy="2495926"/>
          </a:xfrm>
        </p:spPr>
        <p:txBody>
          <a:bodyPr anchor="b"/>
          <a:lstStyle>
            <a:lvl1pPr algn="ctr">
              <a:defRPr sz="62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792" y="3765464"/>
            <a:ext cx="7168754" cy="1730885"/>
          </a:xfrm>
        </p:spPr>
        <p:txBody>
          <a:bodyPr/>
          <a:lstStyle>
            <a:lvl1pPr marL="0" indent="0" algn="ctr">
              <a:buNone/>
              <a:defRPr sz="2509"/>
            </a:lvl1pPr>
            <a:lvl2pPr marL="477911" indent="0" algn="ctr">
              <a:buNone/>
              <a:defRPr sz="2091"/>
            </a:lvl2pPr>
            <a:lvl3pPr marL="955822" indent="0" algn="ctr">
              <a:buNone/>
              <a:defRPr sz="1882"/>
            </a:lvl3pPr>
            <a:lvl4pPr marL="1433733" indent="0" algn="ctr">
              <a:buNone/>
              <a:defRPr sz="1672"/>
            </a:lvl4pPr>
            <a:lvl5pPr marL="1911645" indent="0" algn="ctr">
              <a:buNone/>
              <a:defRPr sz="1672"/>
            </a:lvl5pPr>
            <a:lvl6pPr marL="2389556" indent="0" algn="ctr">
              <a:buNone/>
              <a:defRPr sz="1672"/>
            </a:lvl6pPr>
            <a:lvl7pPr marL="2867467" indent="0" algn="ctr">
              <a:buNone/>
              <a:defRPr sz="1672"/>
            </a:lvl7pPr>
            <a:lvl8pPr marL="3345378" indent="0" algn="ctr">
              <a:buNone/>
              <a:defRPr sz="1672"/>
            </a:lvl8pPr>
            <a:lvl9pPr marL="3823289" indent="0" algn="ctr">
              <a:buNone/>
              <a:defRPr sz="1672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5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14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186" y="381691"/>
            <a:ext cx="2061017" cy="60755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136" y="381691"/>
            <a:ext cx="6063571" cy="60755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8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58" y="1787311"/>
            <a:ext cx="8244067" cy="2982167"/>
          </a:xfrm>
        </p:spPr>
        <p:txBody>
          <a:bodyPr anchor="b"/>
          <a:lstStyle>
            <a:lvl1pPr>
              <a:defRPr sz="62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158" y="4797690"/>
            <a:ext cx="8244067" cy="1568251"/>
          </a:xfrm>
        </p:spPr>
        <p:txBody>
          <a:bodyPr/>
          <a:lstStyle>
            <a:lvl1pPr marL="0" indent="0">
              <a:buNone/>
              <a:defRPr sz="2509">
                <a:solidFill>
                  <a:schemeClr val="tx1"/>
                </a:solidFill>
              </a:defRPr>
            </a:lvl1pPr>
            <a:lvl2pPr marL="477911" indent="0">
              <a:buNone/>
              <a:defRPr sz="2091">
                <a:solidFill>
                  <a:schemeClr val="tx1">
                    <a:tint val="75000"/>
                  </a:schemeClr>
                </a:solidFill>
              </a:defRPr>
            </a:lvl2pPr>
            <a:lvl3pPr marL="955822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3pPr>
            <a:lvl4pPr marL="1433733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4pPr>
            <a:lvl5pPr marL="1911645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5pPr>
            <a:lvl6pPr marL="2389556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6pPr>
            <a:lvl7pPr marL="2867467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7pPr>
            <a:lvl8pPr marL="3345378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8pPr>
            <a:lvl9pPr marL="3823289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1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136" y="1908454"/>
            <a:ext cx="4062294" cy="4548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908" y="1908454"/>
            <a:ext cx="4062294" cy="4548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7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0" y="381693"/>
            <a:ext cx="8244067" cy="138570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82" y="1757438"/>
            <a:ext cx="4043624" cy="861293"/>
          </a:xfrm>
        </p:spPr>
        <p:txBody>
          <a:bodyPr anchor="b"/>
          <a:lstStyle>
            <a:lvl1pPr marL="0" indent="0">
              <a:buNone/>
              <a:defRPr sz="2509" b="1"/>
            </a:lvl1pPr>
            <a:lvl2pPr marL="477911" indent="0">
              <a:buNone/>
              <a:defRPr sz="2091" b="1"/>
            </a:lvl2pPr>
            <a:lvl3pPr marL="955822" indent="0">
              <a:buNone/>
              <a:defRPr sz="1882" b="1"/>
            </a:lvl3pPr>
            <a:lvl4pPr marL="1433733" indent="0">
              <a:buNone/>
              <a:defRPr sz="1672" b="1"/>
            </a:lvl4pPr>
            <a:lvl5pPr marL="1911645" indent="0">
              <a:buNone/>
              <a:defRPr sz="1672" b="1"/>
            </a:lvl5pPr>
            <a:lvl6pPr marL="2389556" indent="0">
              <a:buNone/>
              <a:defRPr sz="1672" b="1"/>
            </a:lvl6pPr>
            <a:lvl7pPr marL="2867467" indent="0">
              <a:buNone/>
              <a:defRPr sz="1672" b="1"/>
            </a:lvl7pPr>
            <a:lvl8pPr marL="3345378" indent="0">
              <a:buNone/>
              <a:defRPr sz="1672" b="1"/>
            </a:lvl8pPr>
            <a:lvl9pPr marL="3823289" indent="0">
              <a:buNone/>
              <a:defRPr sz="167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82" y="2618731"/>
            <a:ext cx="4043624" cy="38517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8909" y="1757438"/>
            <a:ext cx="4063539" cy="861293"/>
          </a:xfrm>
        </p:spPr>
        <p:txBody>
          <a:bodyPr anchor="b"/>
          <a:lstStyle>
            <a:lvl1pPr marL="0" indent="0">
              <a:buNone/>
              <a:defRPr sz="2509" b="1"/>
            </a:lvl1pPr>
            <a:lvl2pPr marL="477911" indent="0">
              <a:buNone/>
              <a:defRPr sz="2091" b="1"/>
            </a:lvl2pPr>
            <a:lvl3pPr marL="955822" indent="0">
              <a:buNone/>
              <a:defRPr sz="1882" b="1"/>
            </a:lvl3pPr>
            <a:lvl4pPr marL="1433733" indent="0">
              <a:buNone/>
              <a:defRPr sz="1672" b="1"/>
            </a:lvl4pPr>
            <a:lvl5pPr marL="1911645" indent="0">
              <a:buNone/>
              <a:defRPr sz="1672" b="1"/>
            </a:lvl5pPr>
            <a:lvl6pPr marL="2389556" indent="0">
              <a:buNone/>
              <a:defRPr sz="1672" b="1"/>
            </a:lvl6pPr>
            <a:lvl7pPr marL="2867467" indent="0">
              <a:buNone/>
              <a:defRPr sz="1672" b="1"/>
            </a:lvl7pPr>
            <a:lvl8pPr marL="3345378" indent="0">
              <a:buNone/>
              <a:defRPr sz="1672" b="1"/>
            </a:lvl8pPr>
            <a:lvl9pPr marL="3823289" indent="0">
              <a:buNone/>
              <a:defRPr sz="167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909" y="2618731"/>
            <a:ext cx="4063539" cy="38517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9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4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7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33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538" y="1032226"/>
            <a:ext cx="4838909" cy="5094743"/>
          </a:xfrm>
        </p:spPr>
        <p:txBody>
          <a:bodyPr/>
          <a:lstStyle>
            <a:lvl1pPr>
              <a:defRPr sz="3345"/>
            </a:lvl1pPr>
            <a:lvl2pPr>
              <a:defRPr sz="2927"/>
            </a:lvl2pPr>
            <a:lvl3pPr>
              <a:defRPr sz="2509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672"/>
            </a:lvl1pPr>
            <a:lvl2pPr marL="477911" indent="0">
              <a:buNone/>
              <a:defRPr sz="1463"/>
            </a:lvl2pPr>
            <a:lvl3pPr marL="955822" indent="0">
              <a:buNone/>
              <a:defRPr sz="1254"/>
            </a:lvl3pPr>
            <a:lvl4pPr marL="1433733" indent="0">
              <a:buNone/>
              <a:defRPr sz="1045"/>
            </a:lvl4pPr>
            <a:lvl5pPr marL="1911645" indent="0">
              <a:buNone/>
              <a:defRPr sz="1045"/>
            </a:lvl5pPr>
            <a:lvl6pPr marL="2389556" indent="0">
              <a:buNone/>
              <a:defRPr sz="1045"/>
            </a:lvl6pPr>
            <a:lvl7pPr marL="2867467" indent="0">
              <a:buNone/>
              <a:defRPr sz="1045"/>
            </a:lvl7pPr>
            <a:lvl8pPr marL="3345378" indent="0">
              <a:buNone/>
              <a:defRPr sz="1045"/>
            </a:lvl8pPr>
            <a:lvl9pPr marL="3823289" indent="0">
              <a:buNone/>
              <a:defRPr sz="10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7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33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63538" y="1032226"/>
            <a:ext cx="4838909" cy="5094743"/>
          </a:xfrm>
        </p:spPr>
        <p:txBody>
          <a:bodyPr anchor="t"/>
          <a:lstStyle>
            <a:lvl1pPr marL="0" indent="0">
              <a:buNone/>
              <a:defRPr sz="3345"/>
            </a:lvl1pPr>
            <a:lvl2pPr marL="477911" indent="0">
              <a:buNone/>
              <a:defRPr sz="2927"/>
            </a:lvl2pPr>
            <a:lvl3pPr marL="955822" indent="0">
              <a:buNone/>
              <a:defRPr sz="2509"/>
            </a:lvl3pPr>
            <a:lvl4pPr marL="1433733" indent="0">
              <a:buNone/>
              <a:defRPr sz="2091"/>
            </a:lvl4pPr>
            <a:lvl5pPr marL="1911645" indent="0">
              <a:buNone/>
              <a:defRPr sz="2091"/>
            </a:lvl5pPr>
            <a:lvl6pPr marL="2389556" indent="0">
              <a:buNone/>
              <a:defRPr sz="2091"/>
            </a:lvl6pPr>
            <a:lvl7pPr marL="2867467" indent="0">
              <a:buNone/>
              <a:defRPr sz="2091"/>
            </a:lvl7pPr>
            <a:lvl8pPr marL="3345378" indent="0">
              <a:buNone/>
              <a:defRPr sz="2091"/>
            </a:lvl8pPr>
            <a:lvl9pPr marL="3823289" indent="0">
              <a:buNone/>
              <a:defRPr sz="209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672"/>
            </a:lvl1pPr>
            <a:lvl2pPr marL="477911" indent="0">
              <a:buNone/>
              <a:defRPr sz="1463"/>
            </a:lvl2pPr>
            <a:lvl3pPr marL="955822" indent="0">
              <a:buNone/>
              <a:defRPr sz="1254"/>
            </a:lvl3pPr>
            <a:lvl4pPr marL="1433733" indent="0">
              <a:buNone/>
              <a:defRPr sz="1045"/>
            </a:lvl4pPr>
            <a:lvl5pPr marL="1911645" indent="0">
              <a:buNone/>
              <a:defRPr sz="1045"/>
            </a:lvl5pPr>
            <a:lvl6pPr marL="2389556" indent="0">
              <a:buNone/>
              <a:defRPr sz="1045"/>
            </a:lvl6pPr>
            <a:lvl7pPr marL="2867467" indent="0">
              <a:buNone/>
              <a:defRPr sz="1045"/>
            </a:lvl7pPr>
            <a:lvl8pPr marL="3345378" indent="0">
              <a:buNone/>
              <a:defRPr sz="1045"/>
            </a:lvl8pPr>
            <a:lvl9pPr marL="3823289" indent="0">
              <a:buNone/>
              <a:defRPr sz="10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36" y="381693"/>
            <a:ext cx="8244067" cy="138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136" y="1908454"/>
            <a:ext cx="8244067" cy="454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36" y="6644741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B1F3-EA2F-4977-A203-76520683ACE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6200" y="6644741"/>
            <a:ext cx="3225939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0576" y="6644741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3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55822" rtl="0" eaLnBrk="1" latinLnBrk="0" hangingPunct="1">
        <a:lnSpc>
          <a:spcPct val="90000"/>
        </a:lnSpc>
        <a:spcBef>
          <a:spcPct val="0"/>
        </a:spcBef>
        <a:buNone/>
        <a:defRPr sz="4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956" indent="-238956" algn="l" defTabSz="955822" rtl="0" eaLnBrk="1" latinLnBrk="0" hangingPunct="1">
        <a:lnSpc>
          <a:spcPct val="90000"/>
        </a:lnSpc>
        <a:spcBef>
          <a:spcPts val="1045"/>
        </a:spcBef>
        <a:buFont typeface="Arial" panose="020B0604020202020204" pitchFamily="34" charset="0"/>
        <a:buChar char="•"/>
        <a:defRPr sz="2927" kern="1200">
          <a:solidFill>
            <a:schemeClr val="tx1"/>
          </a:solidFill>
          <a:latin typeface="+mn-lt"/>
          <a:ea typeface="+mn-ea"/>
          <a:cs typeface="+mn-cs"/>
        </a:defRPr>
      </a:lvl1pPr>
      <a:lvl2pPr marL="716867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2509" kern="1200">
          <a:solidFill>
            <a:schemeClr val="tx1"/>
          </a:solidFill>
          <a:latin typeface="+mn-lt"/>
          <a:ea typeface="+mn-ea"/>
          <a:cs typeface="+mn-cs"/>
        </a:defRPr>
      </a:lvl2pPr>
      <a:lvl3pPr marL="1194778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2091" kern="1200">
          <a:solidFill>
            <a:schemeClr val="tx1"/>
          </a:solidFill>
          <a:latin typeface="+mn-lt"/>
          <a:ea typeface="+mn-ea"/>
          <a:cs typeface="+mn-cs"/>
        </a:defRPr>
      </a:lvl3pPr>
      <a:lvl4pPr marL="1672689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4pPr>
      <a:lvl5pPr marL="2150600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5pPr>
      <a:lvl6pPr marL="2628511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6pPr>
      <a:lvl7pPr marL="3106423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7pPr>
      <a:lvl8pPr marL="3584334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8pPr>
      <a:lvl9pPr marL="4062245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1pPr>
      <a:lvl2pPr marL="477911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2pPr>
      <a:lvl3pPr marL="955822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3pPr>
      <a:lvl4pPr marL="1433733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4pPr>
      <a:lvl5pPr marL="1911645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5pPr>
      <a:lvl6pPr marL="2389556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6pPr>
      <a:lvl7pPr marL="2867467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7pPr>
      <a:lvl8pPr marL="3345378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8pPr>
      <a:lvl9pPr marL="3823289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&#1102;&#1085;-&#1072;&#1088;&#1084;&#1080;&#1103;.&#1088;&#1092;/" TargetMode="External"/><Relationship Id="rId4" Type="http://schemas.openxmlformats.org/officeDocument/2006/relationships/hyperlink" Target="https://vk.com/ynarmia1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7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7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372" y="4016623"/>
            <a:ext cx="8381593" cy="23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978" b="1" dirty="0">
                <a:solidFill>
                  <a:srgbClr val="FF0000"/>
                </a:solidFill>
                <a:latin typeface="Arial Narrow" pitchFamily="34" charset="0"/>
              </a:rPr>
              <a:t>ВСЕРОССИЙСКОЕ </a:t>
            </a:r>
          </a:p>
          <a:p>
            <a:pPr algn="ctr"/>
            <a:r>
              <a:rPr lang="ru-RU" sz="4978" b="1" dirty="0">
                <a:solidFill>
                  <a:srgbClr val="FF0000"/>
                </a:solidFill>
                <a:latin typeface="Arial Narrow" pitchFamily="34" charset="0"/>
              </a:rPr>
              <a:t>ВОЕННО-ПАТРИОТИЧЕСКОЕ ДВИЖЕНИЕ «ЮНАРМИЯ»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1B06B4-F385-4B08-A055-096B4E86B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97" y="128191"/>
            <a:ext cx="4392488" cy="3716720"/>
          </a:xfrm>
          <a:prstGeom prst="rect">
            <a:avLst/>
          </a:prstGeom>
        </p:spPr>
      </p:pic>
      <p:pic>
        <p:nvPicPr>
          <p:cNvPr id="9" name="Рисунок 10" descr="Безымянный-1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85" y="762064"/>
            <a:ext cx="2592288" cy="23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18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838538"/>
            <a:ext cx="9596505" cy="129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461" y="-605674"/>
            <a:ext cx="6849649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44" dirty="0">
                <a:solidFill>
                  <a:srgbClr val="4D4D4D"/>
                </a:solidFill>
              </a:rPr>
              <a:t>       </a:t>
            </a:r>
            <a:endParaRPr lang="ru-RU" sz="2844" dirty="0">
              <a:solidFill>
                <a:srgbClr val="9A0000"/>
              </a:solidFill>
            </a:endParaRPr>
          </a:p>
        </p:txBody>
      </p:sp>
      <p:pic>
        <p:nvPicPr>
          <p:cNvPr id="11" name="Picture 6" descr="E:\a0fd0f988ba6d2b104998566d9571335460934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390" y="324752"/>
            <a:ext cx="4479752" cy="275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E:\00f4906044b055a8dc00afb349f3332c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06163" y="324752"/>
            <a:ext cx="4479752" cy="275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ОСАВИАХИМ.gif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-1764153"/>
            <a:ext cx="1791901" cy="191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3203594"/>
            <a:ext cx="9558338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Системообразующие элементы военно-патриотического воспитания в СССР в предвоенные годы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6494" y="6505435"/>
            <a:ext cx="6346875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3" indent="-609573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воспитание во время службы в РККА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1503" y="4219545"/>
            <a:ext cx="6715520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3" indent="-609573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воспитание в молодежных организациях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" y="3226816"/>
            <a:ext cx="9546568" cy="84961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pic>
        <p:nvPicPr>
          <p:cNvPr id="2051" name="Picture 3" descr="C:\Documents and Settings\user\Рабочий стол\РККА.gif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5498" r="9803" b="14060"/>
          <a:stretch>
            <a:fillRect/>
          </a:stretch>
        </p:blipFill>
        <p:spPr bwMode="auto">
          <a:xfrm>
            <a:off x="4859566" y="7140403"/>
            <a:ext cx="4479752" cy="287984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22387" y="5268625"/>
            <a:ext cx="6704635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3" indent="-609573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воспитание в системе ОСОАВИАХИМ</a:t>
            </a:r>
          </a:p>
        </p:txBody>
      </p:sp>
      <p:pic>
        <p:nvPicPr>
          <p:cNvPr id="19" name="Picture 5" descr="E:\pr-kapkov-osv.jpg"/>
          <p:cNvPicPr preferRelativeResize="0">
            <a:picLocks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76256" y="7140403"/>
            <a:ext cx="4479752" cy="28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>
            <a:off x="4271195" y="4727521"/>
            <a:ext cx="987776" cy="669074"/>
          </a:xfrm>
          <a:prstGeom prst="downArrow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27" name="Стрелка вниз 26"/>
          <p:cNvSpPr/>
          <p:nvPr/>
        </p:nvSpPr>
        <p:spPr>
          <a:xfrm>
            <a:off x="4271195" y="5796357"/>
            <a:ext cx="987776" cy="836071"/>
          </a:xfrm>
          <a:prstGeom prst="downArrow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28" name="Прямоугольник 27"/>
          <p:cNvSpPr/>
          <p:nvPr/>
        </p:nvSpPr>
        <p:spPr>
          <a:xfrm>
            <a:off x="1858312" y="-1796351"/>
            <a:ext cx="7619631" cy="200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861" algn="ctr"/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</a:rPr>
              <a:t>Вопросам военно-патриотического  воспитания  молодежи в СССР уделялось особое внимание, важным событием стало создание в 1927 году Общества содействия обороне, авиационному и химическому строительству (ОСОАВИАХИМ)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088692" y="-2892111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00982" y="-2626254"/>
            <a:ext cx="5968711" cy="78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История военно-патриотического </a:t>
            </a:r>
          </a:p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воспитания молодежи в России</a:t>
            </a:r>
            <a:endParaRPr lang="ru-RU" sz="3200" dirty="0">
              <a:solidFill>
                <a:srgbClr val="9A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5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" y="-278765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3351" y="690294"/>
            <a:ext cx="9044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6B6B6B"/>
                </a:solidFill>
              </a:rPr>
              <a:t>       </a:t>
            </a:r>
            <a:endParaRPr lang="ru-RU" sz="3200" dirty="0">
              <a:solidFill>
                <a:srgbClr val="9A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161" y="-1876161"/>
            <a:ext cx="9125264" cy="271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        В семидесятых годах получили активное развитие военно-спортивные игры «Зарница» и «Орленок». Первый Всесоюзный слёт юнармейского движения состоялся в январе 1990 года.</a:t>
            </a:r>
            <a:r>
              <a:rPr lang="ru-RU" sz="2844" dirty="0">
                <a:solidFill>
                  <a:srgbClr val="6B6B6B"/>
                </a:solidFill>
                <a:latin typeface="Arial Narrow" pitchFamily="34" charset="0"/>
              </a:rPr>
              <a:t> </a:t>
            </a: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Слёт утвердил Положение о Всесоюзном юнармейском движении и избрал командующим движения лётчика-космонавта дважды Героя Советского Союза Г.Т.Берегового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50" y="1328040"/>
            <a:ext cx="4159770" cy="358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:\Documents and Settings\user\Рабочий стол\11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6681" r="13634" b="11307"/>
          <a:stretch/>
        </p:blipFill>
        <p:spPr bwMode="auto">
          <a:xfrm>
            <a:off x="207390" y="1321907"/>
            <a:ext cx="4671741" cy="358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304321" y="5281939"/>
            <a:ext cx="8962274" cy="415061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20" name="Прямоугольник 19"/>
          <p:cNvSpPr/>
          <p:nvPr/>
        </p:nvSpPr>
        <p:spPr>
          <a:xfrm>
            <a:off x="427419" y="5305161"/>
            <a:ext cx="8711859" cy="359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4299" algn="just"/>
            <a:r>
              <a:rPr lang="ru-RU" sz="2844" b="1" dirty="0">
                <a:solidFill>
                  <a:schemeClr val="bg1"/>
                </a:solidFill>
                <a:latin typeface="Arial Narrow" pitchFamily="34" charset="0"/>
              </a:rPr>
              <a:t>Георгий Тимофеевич Береговой </a:t>
            </a:r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– участник Великой Отечественной войны. Совершил 186 боевых вылетов. В 1944 году удостоен звания Героя Советского Союза.</a:t>
            </a:r>
          </a:p>
          <a:p>
            <a:pPr indent="804299" algn="just"/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30 октября 1968 года совершил космический полет на корабле «Союз-3». Награжден второй медалью «Золотая Звезда» Героя Советского Союза.</a:t>
            </a:r>
          </a:p>
          <a:p>
            <a:pPr indent="804299" algn="just"/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С 1972 по 1991 год был командующим военно-спортивной игры «Орлёнок» </a:t>
            </a:r>
            <a:endParaRPr lang="ru-RU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88692" y="-2765117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00982" y="-2626254"/>
            <a:ext cx="5968711" cy="78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История военно-патриотического </a:t>
            </a:r>
          </a:p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воспитания молодежи в России</a:t>
            </a:r>
            <a:endParaRPr lang="ru-RU" sz="3200" dirty="0">
              <a:solidFill>
                <a:srgbClr val="9A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9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8765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клубы000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63" y="4957530"/>
            <a:ext cx="4415756" cy="30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user\Рабочий стол\26-03-2013_21-12-06\фото - 0004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5521" r="8688" b="53723"/>
          <a:stretch/>
        </p:blipFill>
        <p:spPr bwMode="auto">
          <a:xfrm>
            <a:off x="216168" y="4957530"/>
            <a:ext cx="4415756" cy="30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262920" y="8245016"/>
            <a:ext cx="9018870" cy="153591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10" name="TextBox 9"/>
          <p:cNvSpPr txBox="1"/>
          <p:nvPr/>
        </p:nvSpPr>
        <p:spPr>
          <a:xfrm>
            <a:off x="0" y="8283348"/>
            <a:ext cx="9558338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В настоящее время в Российской Федерации действует более </a:t>
            </a:r>
          </a:p>
          <a:p>
            <a:pPr algn="ctr"/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5,5 тысяч патриотических организаций, из которых свыше </a:t>
            </a:r>
          </a:p>
          <a:p>
            <a:pPr algn="ctr"/>
            <a:r>
              <a:rPr lang="ru-RU" sz="2844" dirty="0">
                <a:solidFill>
                  <a:schemeClr val="bg1"/>
                </a:solidFill>
                <a:latin typeface="Arial Narrow" pitchFamily="34" charset="0"/>
              </a:rPr>
              <a:t>2 тысяч имеют военно-патриотическую направленность</a:t>
            </a:r>
          </a:p>
        </p:txBody>
      </p:sp>
      <p:pic>
        <p:nvPicPr>
          <p:cNvPr id="1029" name="Picture 5" descr="C:\Documents and Settings\user\Рабочий стол\Рисунок1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/>
          <a:stretch>
            <a:fillRect/>
          </a:stretch>
        </p:blipFill>
        <p:spPr bwMode="auto">
          <a:xfrm>
            <a:off x="207391" y="-1495178"/>
            <a:ext cx="9134333" cy="627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31040" y="-2688146"/>
            <a:ext cx="80874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Военно-патриотическое воспитание молодежи</a:t>
            </a:r>
          </a:p>
          <a:p>
            <a:pPr algn="ctr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на современном этапе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72773" y="-2779735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2932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75328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3" y="-2787698"/>
            <a:ext cx="643877" cy="258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1614" tIns="1103080" rIns="315972" bIns="425998" anchor="ctr">
            <a:spAutoFit/>
          </a:bodyPr>
          <a:lstStyle/>
          <a:p>
            <a:br>
              <a:rPr lang="ru-RU" sz="3200"/>
            </a:br>
            <a:endParaRPr lang="en-US" sz="178">
              <a:cs typeface="Times New Roman" pitchFamily="18" charset="0"/>
            </a:endParaRPr>
          </a:p>
          <a:p>
            <a:br>
              <a:rPr lang="en-US" sz="178">
                <a:cs typeface="Times New Roman" pitchFamily="18" charset="0"/>
              </a:rPr>
            </a:br>
            <a:endParaRPr lang="en-US" sz="3200"/>
          </a:p>
        </p:txBody>
      </p:sp>
      <p:sp>
        <p:nvSpPr>
          <p:cNvPr id="9222" name="Скругленный прямоугольник 18"/>
          <p:cNvSpPr>
            <a:spLocks noChangeArrowheads="1"/>
          </p:cNvSpPr>
          <p:nvPr/>
        </p:nvSpPr>
        <p:spPr bwMode="auto">
          <a:xfrm>
            <a:off x="262918" y="2949606"/>
            <a:ext cx="4159770" cy="4825767"/>
          </a:xfrm>
          <a:prstGeom prst="roundRect">
            <a:avLst>
              <a:gd name="adj" fmla="val 12870"/>
            </a:avLst>
          </a:prstGeom>
          <a:solidFill>
            <a:srgbClr val="CCFF99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489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Долгосрочные региональные программы </a:t>
            </a:r>
            <a:r>
              <a:rPr lang="ru-RU" altLang="ru-RU" sz="2489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по военно-патриотическому воспитанию и подготовке граждан (молодежи) к военной службе</a:t>
            </a:r>
            <a:r>
              <a:rPr lang="ru-RU" altLang="ru-RU" sz="2489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приняты в 85 (100 %) </a:t>
            </a:r>
            <a:r>
              <a:rPr lang="ru-RU" altLang="ru-RU" sz="2489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субъектах Российской Федерации, в т.ч. Республике Крым и городе Севастополе</a:t>
            </a:r>
          </a:p>
          <a:p>
            <a:pPr algn="ctr">
              <a:lnSpc>
                <a:spcPct val="90000"/>
              </a:lnSpc>
              <a:defRPr/>
            </a:pPr>
            <a:endParaRPr lang="en-US" altLang="ru-RU" sz="231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Скругленный прямоугольник 18"/>
          <p:cNvSpPr>
            <a:spLocks noChangeArrowheads="1"/>
          </p:cNvSpPr>
          <p:nvPr/>
        </p:nvSpPr>
        <p:spPr bwMode="auto">
          <a:xfrm>
            <a:off x="5191178" y="2949606"/>
            <a:ext cx="4159770" cy="4825767"/>
          </a:xfrm>
          <a:prstGeom prst="roundRect">
            <a:avLst>
              <a:gd name="adj" fmla="val 12870"/>
            </a:avLst>
          </a:prstGeom>
          <a:solidFill>
            <a:srgbClr val="CCFF99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89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Региональные центры</a:t>
            </a:r>
            <a:r>
              <a:rPr lang="ru-RU" sz="2489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89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по подготовке граждан (молодежи) к военной службе и военно-патриотическому воспитанию </a:t>
            </a:r>
            <a:r>
              <a:rPr lang="ru-RU" sz="2489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созданы в 85 (100 %) </a:t>
            </a:r>
            <a:r>
              <a:rPr lang="ru-RU" sz="2489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субъектах Российской Федерации,</a:t>
            </a:r>
          </a:p>
          <a:p>
            <a:pPr algn="ctr">
              <a:defRPr/>
            </a:pPr>
            <a:r>
              <a:rPr lang="ru-RU" sz="2489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в т.ч. Республике Крым и городе Севастополе</a:t>
            </a:r>
            <a:endParaRPr lang="en-US" altLang="ru-RU" sz="2489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6810072" y="1968517"/>
            <a:ext cx="1023943" cy="767957"/>
          </a:xfrm>
          <a:prstGeom prst="leftArrow">
            <a:avLst/>
          </a:prstGeom>
          <a:solidFill>
            <a:srgbClr val="FFCC99"/>
          </a:solidFill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7" name="Стрелка влево 16"/>
          <p:cNvSpPr/>
          <p:nvPr/>
        </p:nvSpPr>
        <p:spPr>
          <a:xfrm rot="16200000">
            <a:off x="1703547" y="1934654"/>
            <a:ext cx="1023943" cy="767957"/>
          </a:xfrm>
          <a:prstGeom prst="leftArrow">
            <a:avLst/>
          </a:prstGeom>
          <a:solidFill>
            <a:srgbClr val="FFCC99"/>
          </a:solidFill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3923" y="-2511130"/>
            <a:ext cx="8830478" cy="1410720"/>
          </a:xfrm>
          <a:prstGeom prst="rect">
            <a:avLst/>
          </a:prstGeom>
          <a:solidFill>
            <a:srgbClr val="99B2B2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57710" tIns="78856" rIns="157710" bIns="78856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Итоги работы по принятию долгосрочных программ патриотического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воспитания и созданию региональных центров подготовки граждан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(молодежи) к военной службе и военно-патриотического воспитания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002" y="-1038405"/>
            <a:ext cx="8430337" cy="277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89" dirty="0">
                <a:latin typeface="Arial Narrow" pitchFamily="34" charset="0"/>
              </a:rPr>
              <a:t>Поручение Президента Российской Федерации от 3 июня 2014 г. № Пр-1280 </a:t>
            </a:r>
          </a:p>
          <a:p>
            <a:pPr algn="ctr"/>
            <a:r>
              <a:rPr lang="ru-RU" sz="2489" dirty="0">
                <a:latin typeface="Arial Narrow" pitchFamily="34" charset="0"/>
              </a:rPr>
              <a:t>«О мерах по совершенствованию военно-патриотического воспитания граждан Российской Федерации».</a:t>
            </a:r>
          </a:p>
          <a:p>
            <a:pPr algn="ctr"/>
            <a:r>
              <a:rPr lang="ru-RU" sz="2489" i="1" dirty="0">
                <a:latin typeface="Arial Narrow" pitchFamily="34" charset="0"/>
              </a:rPr>
              <a:t>«Минобороны России принять дополнительные меры по завершению создания региональных центров по подготовке граждан к военной службе».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66746" y="-2765117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8196" name="Picture 16" descr="http://www.xn--43-6kc6a4adipd.xn--p1ai/wp-content/uploads/2015/03/%D0%A2%D1%80%D0%B0%D0%BF%D0%B5%D0%B7%D0%BD%D0%B8%D0%BA%D0%BE%D0%B2-%D0%98%D0%BB%D1%8C%D1%8F-%D0%98%D0%B3%D0%BE%D1%80%D0%B5%D0%B2%D0%B8%D1%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68338" y="7341282"/>
            <a:ext cx="2400184" cy="2556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63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87646"/>
            <a:ext cx="9589796" cy="128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63" y="3711565"/>
            <a:ext cx="4479752" cy="319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3711569"/>
            <a:ext cx="4479752" cy="319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9" y="-987204"/>
            <a:ext cx="3273751" cy="406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9435" y="-2570237"/>
            <a:ext cx="8053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Взаимодействие в интересах патриотического воспитания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gray">
          <a:xfrm>
            <a:off x="334384" y="-987204"/>
            <a:ext cx="5460736" cy="4063803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2" name="Прямоугольник 1"/>
          <p:cNvSpPr/>
          <p:nvPr/>
        </p:nvSpPr>
        <p:spPr>
          <a:xfrm>
            <a:off x="461378" y="-606222"/>
            <a:ext cx="5206748" cy="3156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chemeClr val="bg1"/>
                </a:solidFill>
                <a:latin typeface="Arial Narrow" pitchFamily="34" charset="0"/>
              </a:rPr>
              <a:t>С 2014 года учебно-материальная база воинских частей предоставляется организациям и объединениям для проведения слетов, сборов, военно-спортивных лагерей, игр и состязаний, а также других мероприятий военно-патриотической направленности на безвозмездной основе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gray">
          <a:xfrm>
            <a:off x="334384" y="7648378"/>
            <a:ext cx="8909317" cy="133293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12" name="Прямоугольник 11"/>
          <p:cNvSpPr/>
          <p:nvPr/>
        </p:nvSpPr>
        <p:spPr>
          <a:xfrm>
            <a:off x="461379" y="7668208"/>
            <a:ext cx="8726057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1719" algn="just"/>
            <a:r>
              <a:rPr lang="ru-RU" sz="2489" dirty="0">
                <a:solidFill>
                  <a:schemeClr val="bg1"/>
                </a:solidFill>
                <a:latin typeface="Arial Narrow" pitchFamily="34" charset="0"/>
              </a:rPr>
              <a:t>В 2015-2016 годах в Минобороны России поступило более 200 обращений по вопросам оказания содействия в проведении крупных военно-патриотических мероприятий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23954" y="-2765117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4244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92111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1158286" y="-1977353"/>
            <a:ext cx="7248408" cy="137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428" tIns="96235" rIns="192428" bIns="96235" anchor="ctr"/>
          <a:lstStyle/>
          <a:p>
            <a:pPr algn="ctr" defTabSz="1600131"/>
            <a:endParaRPr lang="ru-RU" sz="1955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-12510" y="-2638123"/>
            <a:ext cx="9558338" cy="90973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57710" tIns="78856" rIns="157710" bIns="78856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spc="-89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Военно-патриотический слет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spc="-89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«ЮНАРМИЯ КОМИ - 2016»</a:t>
            </a:r>
            <a:endParaRPr lang="ru-RU" sz="3200" b="1" dirty="0">
              <a:solidFill>
                <a:srgbClr val="9A0000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5" name="Прямоугольник 46"/>
          <p:cNvSpPr>
            <a:spLocks noChangeArrowheads="1"/>
          </p:cNvSpPr>
          <p:nvPr/>
        </p:nvSpPr>
        <p:spPr bwMode="auto">
          <a:xfrm>
            <a:off x="262918" y="5799688"/>
            <a:ext cx="9107777" cy="35398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89" dirty="0">
                <a:latin typeface="Arial Narrow" pitchFamily="34" charset="0"/>
              </a:rPr>
              <a:t>В рамках реализации Всероссийского военно-патриотического движения «ЮНАРМИЯ» </a:t>
            </a:r>
            <a:r>
              <a:rPr lang="ru-RU" sz="2489" dirty="0"/>
              <a:t>с 17-23 октября 2016 года был проведен Республиканский слет кадетских классов, военно-патриотических клубов и объединений «ЮНАРМИЯ КОМИ – 2016», в котором приняли участие более 200 детей и 25 руководителей. В рамках Слёта организованы: сдача норм ГТО, военно-спортивные и военно-патриотические игры, эстафета ДОСААФ, показательные выступления и занятия по основам службы в армии и туристический марш-бросок.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37193" y="-3019105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050" name="Picture 2" descr="G:\1 ЮНАРМИЯ\ЮНАРМИЯ КОМИ - 2016\СЛЕТ РУКОВОДИТЕЛЕЙ\СЛЕТ ЮНАРМИЯ ФОТО\IMG_5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3" y="2534693"/>
            <a:ext cx="4464021" cy="297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 ЮНАРМИЯ\ЮНАРМИЯ КОМИ - 2016\СЛЕТ РУКОВОДИТЕЛЕЙ\СЛЕТ ЮНАРМИЯ ФОТО\IMG_5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t="25878"/>
          <a:stretch/>
        </p:blipFill>
        <p:spPr bwMode="auto">
          <a:xfrm>
            <a:off x="4816807" y="2528755"/>
            <a:ext cx="4671601" cy="29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1 ЮНАРМИЯ\ЮНАРМИЯ КОМИ - 2016\СЛЕТ РУКОВОДИТЕЛЕЙ\СЛЕТ ЮНАРМИЯ ФОТО\IMG_53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625" b="20348"/>
          <a:stretch/>
        </p:blipFill>
        <p:spPr bwMode="auto">
          <a:xfrm>
            <a:off x="3191288" y="-1288997"/>
            <a:ext cx="6290999" cy="35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1 ЮНАРМИЯ\ЮНАРМИЯ КОМИ - 2016\СЛЕТ РУКОВОДИТЕЛЕЙ\СЛЕТ ЮНАРМИЯ ФОТО\DSC_05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r="19404"/>
          <a:stretch/>
        </p:blipFill>
        <p:spPr bwMode="auto">
          <a:xfrm>
            <a:off x="170913" y="-1288997"/>
            <a:ext cx="2910735" cy="35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1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8765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" y="-543933"/>
            <a:ext cx="9542860" cy="44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0" descr="Безымянный-1.emf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8" y="-2511130"/>
            <a:ext cx="1919894" cy="191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Documents and Settings\user\Рабочий стол\РДШ логотипы\ПУСТОЙ.gif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0"/>
          <a:stretch/>
        </p:blipFill>
        <p:spPr bwMode="auto">
          <a:xfrm>
            <a:off x="7319046" y="-2892112"/>
            <a:ext cx="2239876" cy="223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4384" y="-98247"/>
            <a:ext cx="8889570" cy="4721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3439" algn="just">
              <a:lnSpc>
                <a:spcPts val="3022"/>
              </a:lnSpc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Юнармейское движение создано в соответствии с решением Президента Российской Федерации в качестве одного из направлений деятельности Общероссийской общественно-государственной детско-юношеской организации «Российское движение школьников». </a:t>
            </a:r>
          </a:p>
          <a:p>
            <a:pPr indent="643439" algn="just">
              <a:lnSpc>
                <a:spcPts val="3022"/>
              </a:lnSpc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В свободное от учебы время юнармейцы ведут работу по сохранению мемориалов, обелисков, несут вахты памяти у Вечного огня, занимаются волонтерской деятельностью, принимают участие в крупных культурных и спортивных мероприятиях, получают дополнительное образование и навыки оказания первой помощи.</a:t>
            </a:r>
            <a:r>
              <a:rPr lang="ru-RU" sz="3200" b="1" dirty="0">
                <a:solidFill>
                  <a:srgbClr val="9A0000"/>
                </a:solidFill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83647" y="-2511129"/>
            <a:ext cx="6322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Всероссийское  военно-патриотическое движение «ЮНАРМИЯ»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71893" y="4760649"/>
            <a:ext cx="7003996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ЦЕЛИ ЮНАРМЕЙСКОГО ДВИЖЕНИЯ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384" y="5489483"/>
            <a:ext cx="8889570" cy="359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7978" indent="-507978" algn="just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развитие и совершенствование системы военно-патриотического воспитания молодежи  </a:t>
            </a:r>
          </a:p>
          <a:p>
            <a:pPr marL="507978" indent="-507978" algn="just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объединение и координация деятельности детско-юношеских  организаций военно-патриотической направленности </a:t>
            </a:r>
          </a:p>
          <a:p>
            <a:pPr marL="507978" indent="-507978" algn="just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поддержка в молодежной среде государственных и общественных инициатив, направленных на укрепление обороноспособности Российской Федерации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139753" y="-2765117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1797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8765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4723" y="-1876159"/>
            <a:ext cx="8639522" cy="4828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реализация государственной молодежной политики Российской Федерации</a:t>
            </a:r>
          </a:p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воспитание у молодежи чувства патриотизма, приверженности идеям интернационализма, дружбы и войскового товарищества, противодействия идеологии экстремизма</a:t>
            </a:r>
          </a:p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воспитание у юных граждан уважения к Вооруженным Силам России, формирование положительной мотивации к прохождению военной службы и всесторонняя подготовка юношей к исполнению воинского долга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4725" y="2949607"/>
            <a:ext cx="8639522" cy="457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изучение истории страны и военно-исторического наследия Отечества, развитие краеведения, расширение знаний об истории и выдающихся людях «малой» Родины </a:t>
            </a:r>
          </a:p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развитие материально-технической базы военно-патриотического воспитания</a:t>
            </a:r>
          </a:p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пропаганда здорового образа жизни, укрепление физической закалки и выносливости</a:t>
            </a:r>
          </a:p>
          <a:p>
            <a:pPr algn="just">
              <a:spcBef>
                <a:spcPts val="711"/>
              </a:spcBef>
              <a:spcAft>
                <a:spcPts val="711"/>
              </a:spcAft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активное приобщение молодежи к военно-техническим знаниям и техническому творчеству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5305" y="-2638124"/>
            <a:ext cx="5570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Задачи движения «ЮНАРМИЯ»</a:t>
            </a:r>
          </a:p>
        </p:txBody>
      </p:sp>
      <p:pic>
        <p:nvPicPr>
          <p:cNvPr id="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4600526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user\Мои документы\Олег\Дизайн\ФОТО ВСЕ\ПАТРИОТИКА\бАКАНАЧ КИРГИЗ 2014\IMG_5839 (800x533)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55" y="7640438"/>
            <a:ext cx="2879841" cy="211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user\Мои документы\Олег\Дизайн\ФОТО ВСЕ\ПАТРИОТИКА\бАКАНАЧ КИРГИЗ 2014\IMG_5966 (800x533)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07" y="7625297"/>
            <a:ext cx="2879841" cy="211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user\Рабочий стол\P1260239.JPG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17106" r="-1" b="15959"/>
          <a:stretch/>
        </p:blipFill>
        <p:spPr bwMode="auto">
          <a:xfrm>
            <a:off x="375402" y="7618825"/>
            <a:ext cx="2879841" cy="211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9" y="5616477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1" y="6632427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5" y="3076599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7" y="-1674336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7" y="-733216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3" y="1220907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16863" y="-2765118"/>
            <a:ext cx="561080" cy="7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01404"/>
            <a:ext cx="9596505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9374" y="-1495179"/>
            <a:ext cx="8468966" cy="246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56"/>
              </a:spcBef>
            </a:pPr>
            <a:r>
              <a:rPr lang="ru-RU" sz="3022" dirty="0">
                <a:solidFill>
                  <a:srgbClr val="9A0000"/>
                </a:solidFill>
                <a:latin typeface="Arial Narrow" pitchFamily="34" charset="0"/>
              </a:rPr>
              <a:t>Общественно-государственная организация «Добровольное общество содействия армии, авиации и флоту России»</a:t>
            </a:r>
          </a:p>
          <a:p>
            <a:pPr algn="just">
              <a:spcBef>
                <a:spcPts val="356"/>
              </a:spcBef>
            </a:pPr>
            <a:r>
              <a:rPr lang="ru-RU" sz="3022" dirty="0">
                <a:solidFill>
                  <a:srgbClr val="9A0000"/>
                </a:solidFill>
                <a:latin typeface="Arial Narrow" pitchFamily="34" charset="0"/>
              </a:rPr>
              <a:t>Общероссийская общественная организация ветеранов Вооруженных Сил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3918" y="-2638123"/>
            <a:ext cx="6219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Учредители движения «ЮНАРМИЯ»</a:t>
            </a:r>
          </a:p>
        </p:txBody>
      </p:sp>
      <p:pic>
        <p:nvPicPr>
          <p:cNvPr id="1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9" y="-1241192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945303" y="-2003154"/>
            <a:ext cx="3515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Юридические лица:</a:t>
            </a:r>
          </a:p>
        </p:txBody>
      </p:sp>
      <p:pic>
        <p:nvPicPr>
          <p:cNvPr id="22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9" y="76030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Documents and Settings\Admin\Рабочий стол\ОБЩЕСТВЕННЫЙ СОВЕТ\ФОТО\SVT_8133.jpg"/>
          <p:cNvPicPr preferRelativeResize="0">
            <a:picLocks noChangeArrowheads="1"/>
          </p:cNvPicPr>
          <p:nvPr/>
        </p:nvPicPr>
        <p:blipFill>
          <a:blip r:embed="rId5" cstate="print"/>
          <a:srcRect l="33248" r="5164"/>
          <a:stretch>
            <a:fillRect/>
          </a:stretch>
        </p:blipFill>
        <p:spPr bwMode="auto">
          <a:xfrm>
            <a:off x="989757" y="5752249"/>
            <a:ext cx="2879841" cy="35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874261" y="1044698"/>
            <a:ext cx="3539752" cy="639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Физические лица:</a:t>
            </a:r>
          </a:p>
        </p:txBody>
      </p:sp>
      <p:pic>
        <p:nvPicPr>
          <p:cNvPr id="26" name="Picture 4" descr="D:\images (2).jpg"/>
          <p:cNvPicPr preferRelativeResize="0">
            <a:picLocks noChangeArrowheads="1"/>
          </p:cNvPicPr>
          <p:nvPr/>
        </p:nvPicPr>
        <p:blipFill>
          <a:blip r:embed="rId6" cstate="print"/>
          <a:srcRect l="3889" r="18327"/>
          <a:stretch>
            <a:fillRect/>
          </a:stretch>
        </p:blipFill>
        <p:spPr bwMode="auto">
          <a:xfrm>
            <a:off x="989757" y="1679667"/>
            <a:ext cx="2879841" cy="351980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42359" y="5205941"/>
            <a:ext cx="3047853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9A0000"/>
                </a:solidFill>
                <a:latin typeface="Tahoma" pitchFamily="34" charset="0"/>
                <a:cs typeface="Tahoma" pitchFamily="34" charset="0"/>
              </a:rPr>
              <a:t>В.В.Терешкова</a:t>
            </a: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9353" y="9299299"/>
            <a:ext cx="2920859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 err="1">
                <a:solidFill>
                  <a:srgbClr val="9A0000"/>
                </a:solidFill>
                <a:latin typeface="Tahoma" pitchFamily="34" charset="0"/>
                <a:cs typeface="Tahoma" pitchFamily="34" charset="0"/>
              </a:rPr>
              <a:t>В.А.Востротин</a:t>
            </a: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E:\chilingarov2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26" y="1679667"/>
            <a:ext cx="2879841" cy="35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36012" y="5196342"/>
            <a:ext cx="2793865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 err="1">
                <a:solidFill>
                  <a:srgbClr val="9A0000"/>
                </a:solidFill>
                <a:latin typeface="Tahoma" pitchFamily="34" charset="0"/>
                <a:cs typeface="Tahoma" pitchFamily="34" charset="0"/>
              </a:rPr>
              <a:t>А.Н.Чилингаров</a:t>
            </a: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E:\Фото 2\Хоркина.jpe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44" y="5743471"/>
            <a:ext cx="2879841" cy="35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95122" y="9299299"/>
            <a:ext cx="2793865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 err="1">
                <a:solidFill>
                  <a:srgbClr val="9A0000"/>
                </a:solidFill>
                <a:latin typeface="Tahoma" pitchFamily="34" charset="0"/>
                <a:cs typeface="Tahoma" pitchFamily="34" charset="0"/>
              </a:rPr>
              <a:t>С.В.Хоркина</a:t>
            </a: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916863" y="-2765118"/>
            <a:ext cx="688074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6026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21419"/>
            <a:ext cx="982231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 flipV="1">
            <a:off x="55308" y="-2003154"/>
            <a:ext cx="9555393" cy="84961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4384" y="4346538"/>
            <a:ext cx="9143558" cy="634969"/>
          </a:xfrm>
        </p:spPr>
        <p:txBody>
          <a:bodyPr>
            <a:normAutofit/>
          </a:bodyPr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Приоритетные направления деятельности</a:t>
            </a:r>
          </a:p>
        </p:txBody>
      </p:sp>
      <p:pic>
        <p:nvPicPr>
          <p:cNvPr id="5127" name="Picture 7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15996"/>
          <a:stretch/>
        </p:blipFill>
        <p:spPr bwMode="auto">
          <a:xfrm>
            <a:off x="207390" y="-1749167"/>
            <a:ext cx="4479752" cy="255985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5055378" y="5021527"/>
            <a:ext cx="4479752" cy="300783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6165" y="868510"/>
            <a:ext cx="4704536" cy="162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детско-юношеские военно-патриотические, военно-исторические, поисковые отряды и клубы </a:t>
            </a:r>
            <a:endParaRPr lang="ru-RU" sz="2489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7390" y="917704"/>
            <a:ext cx="4742066" cy="162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профильные специализированные формирования юнармейцев (юных летчиков, моряков, десантников, танкистов и другие)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69353" y="-2765118"/>
            <a:ext cx="7602360" cy="761963"/>
          </a:xfrm>
          <a:prstGeom prst="rect">
            <a:avLst/>
          </a:prstGeom>
        </p:spPr>
        <p:txBody>
          <a:bodyPr vert="horz" lIns="162551" tIns="81276" rIns="162551" bIns="8127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Участники юнармейского движения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79170" y="8029361"/>
            <a:ext cx="5050520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юнармейские посты у Вечного огня, обелисков, мемориалов, участие в воинских ритуалах</a:t>
            </a:r>
          </a:p>
        </p:txBody>
      </p:sp>
      <p:pic>
        <p:nvPicPr>
          <p:cNvPr id="27" name="Picture 2" descr="http://media.baltinfo.ru/photo/new/42281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3157" y="-1749167"/>
            <a:ext cx="4479752" cy="25598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"/>
          <p:cNvPicPr preferRelativeResize="0">
            <a:picLocks noChangeArrowheads="1"/>
          </p:cNvPicPr>
          <p:nvPr/>
        </p:nvPicPr>
        <p:blipFill rotWithShape="1">
          <a:blip r:embed="rId7" cstate="print"/>
          <a:srcRect t="13333" r="10209" b="6667"/>
          <a:stretch/>
        </p:blipFill>
        <p:spPr bwMode="auto">
          <a:xfrm>
            <a:off x="172423" y="4981508"/>
            <a:ext cx="4479752" cy="30078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187647" y="8029360"/>
            <a:ext cx="4464528" cy="162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всероссийские молодежные военно-патриотические игры, олимпиады, конкурсы, спартакиады, сдача норм ГТО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158973" y="2559792"/>
            <a:ext cx="9445962" cy="178674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31" name="Прямоугольник 30"/>
          <p:cNvSpPr/>
          <p:nvPr/>
        </p:nvSpPr>
        <p:spPr>
          <a:xfrm>
            <a:off x="280020" y="2568624"/>
            <a:ext cx="9154731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89" dirty="0">
                <a:solidFill>
                  <a:srgbClr val="6B6B6B"/>
                </a:solidFill>
              </a:rPr>
              <a:t>        </a:t>
            </a:r>
            <a:r>
              <a:rPr lang="ru-RU" sz="2667" dirty="0">
                <a:solidFill>
                  <a:schemeClr val="bg1"/>
                </a:solidFill>
                <a:latin typeface="Arial Narrow" pitchFamily="34" charset="0"/>
              </a:rPr>
              <a:t>Формы работы, используемые Движением, помогут молодежи в самореализации, овладении первоначальными навыками военной подготовки, физическом совершенствовании, изучении и сохранении военной истории России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160893" y="-2811253"/>
            <a:ext cx="571037" cy="55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E9203B-2344-46CC-8B75-1805FCEF2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558338" cy="71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" y="-2789778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729" y="-2765115"/>
            <a:ext cx="8602505" cy="761961"/>
          </a:xfrm>
        </p:spPr>
        <p:txBody>
          <a:bodyPr>
            <a:normAutofit/>
          </a:bodyPr>
          <a:lstStyle/>
          <a:p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Нормативные правовые акты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5156" y="-1919330"/>
            <a:ext cx="8541367" cy="162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Указ Президента Российской Федерации от 29 октября 2015 г.               «О создании Общероссийской общественно-государственной детско-юношеской организации «Российское движение школьников»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5153" y="-270417"/>
            <a:ext cx="8569481" cy="162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Поручение Президента Российской Федерации от 3 июня 2014 г. по итогам оперативного совещания Совета Безопасности Российской Федерации по вопросу «О мерах по совершенствованию военно-патриотического воспитания граждан Российской Федерации»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5157" y="1425680"/>
            <a:ext cx="8597355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Постановление Правительства Российской Федерации от                      30 декабря 2015 г. «О государственной программе «Патриотическое воспитание граждан Российской Федерации на 2016-2020 годы»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5155" y="3107130"/>
            <a:ext cx="8494189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Распоряжение Правительства Российской Федерации от 29 мая 2015 г. «Об утверждении Стратегии развития воспитания в Российской Федерации  до 2025 года»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5160" y="4430363"/>
            <a:ext cx="8401691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Распоряжение Правительства Российской Федерации от                     29 ноября 2014 г.  «Об утверждении Основ государственной молодежной политики Российской Федерации до 2025 года»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55160" y="5694277"/>
            <a:ext cx="8446357" cy="2390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Приказ Министра обороны Российской Федерации от 15 октября 2014 г. № 745 «Об утверждении порядка взаимодействия органов военного управления, соединений, воинских частей и организаций Вооруженных Сил Российской Федерации при организации и проведении мероприятий по военно-патриотическому воспитанию  граждан Российской Федерации»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5159" y="8113186"/>
            <a:ext cx="8412953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Концепция развития и повышения эффективности патриотического  (военно-патриотического) воспитания в ДОСААФ России в 2016-2020 годах</a:t>
            </a:r>
          </a:p>
        </p:txBody>
      </p:sp>
      <p:pic>
        <p:nvPicPr>
          <p:cNvPr id="34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6" y="-1876161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7" y="-102243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9" y="1548677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6" y="3203593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4" y="4588612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4" y="5858550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8" y="8265190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969966" y="-2765117"/>
            <a:ext cx="571037" cy="68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4"/>
          <p:cNvSpPr>
            <a:spLocks noChangeShapeType="1"/>
          </p:cNvSpPr>
          <p:nvPr/>
        </p:nvSpPr>
        <p:spPr bwMode="auto">
          <a:xfrm>
            <a:off x="5591771" y="5708206"/>
            <a:ext cx="0" cy="2540775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pic>
        <p:nvPicPr>
          <p:cNvPr id="7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3" y="-2829631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-2771559"/>
            <a:ext cx="9558340" cy="120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СТРУКТУРНАЯ СХЕМА 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 Всероссийского военно-патриотического 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движением «ЮНАРМИЯ»</a:t>
            </a:r>
          </a:p>
        </p:txBody>
      </p:sp>
      <p:sp>
        <p:nvSpPr>
          <p:cNvPr id="7" name="Поле 36"/>
          <p:cNvSpPr txBox="1">
            <a:spLocks noChangeArrowheads="1"/>
          </p:cNvSpPr>
          <p:nvPr/>
        </p:nvSpPr>
        <p:spPr bwMode="auto">
          <a:xfrm>
            <a:off x="-6070" y="-479228"/>
            <a:ext cx="507975" cy="308821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vert270" lIns="85858" tIns="42929" rIns="85858" bIns="42929"/>
          <a:lstStyle/>
          <a:p>
            <a:pPr algn="ctr" eaLnBrk="0" hangingPunct="0">
              <a:defRPr/>
            </a:pPr>
            <a:r>
              <a:rPr lang="ru-RU" sz="2489" dirty="0">
                <a:solidFill>
                  <a:srgbClr val="9A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Федеральный уровень</a:t>
            </a:r>
          </a:p>
        </p:txBody>
      </p:sp>
      <p:sp>
        <p:nvSpPr>
          <p:cNvPr id="8" name="Поле 38"/>
          <p:cNvSpPr txBox="1">
            <a:spLocks noChangeArrowheads="1"/>
          </p:cNvSpPr>
          <p:nvPr/>
        </p:nvSpPr>
        <p:spPr bwMode="auto">
          <a:xfrm>
            <a:off x="160295" y="6632427"/>
            <a:ext cx="301084" cy="31606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vert270" lIns="85858" tIns="42929" rIns="85858" bIns="42929" anchor="ctr"/>
          <a:lstStyle/>
          <a:p>
            <a:pPr algn="ctr" eaLnBrk="0" hangingPunct="0">
              <a:defRPr/>
            </a:pPr>
            <a:r>
              <a:rPr lang="ru-RU" sz="2489" dirty="0">
                <a:solidFill>
                  <a:srgbClr val="9A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Муниципальный уровень</a:t>
            </a:r>
            <a:endParaRPr lang="ru-RU" sz="2489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77818" y="403057"/>
            <a:ext cx="796443" cy="802800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УК  МО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23341" y="403057"/>
            <a:ext cx="829479" cy="802800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УППЗО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46108" y="409729"/>
            <a:ext cx="1017110" cy="783582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ГУРЛС ВС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5842" y="403057"/>
            <a:ext cx="639732" cy="802800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ГОМУ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82819" y="1534321"/>
            <a:ext cx="639732" cy="802800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67" dirty="0">
                <a:solidFill>
                  <a:prstClr val="white"/>
                </a:solidFill>
                <a:latin typeface="Arial Narrow" pitchFamily="34" charset="0"/>
              </a:rPr>
              <a:t>УФП ВС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50825" y="1536667"/>
            <a:ext cx="639732" cy="802800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ГУБП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05842" y="1534321"/>
            <a:ext cx="639732" cy="1161297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67" dirty="0">
                <a:solidFill>
                  <a:prstClr val="white"/>
                </a:solidFill>
                <a:latin typeface="Arial Narrow" pitchFamily="34" charset="0"/>
              </a:rPr>
              <a:t>Виды, рода ВС</a:t>
            </a:r>
          </a:p>
        </p:txBody>
      </p:sp>
      <p:sp>
        <p:nvSpPr>
          <p:cNvPr id="16" name="Надпись 2"/>
          <p:cNvSpPr txBox="1">
            <a:spLocks noChangeArrowheads="1"/>
          </p:cNvSpPr>
          <p:nvPr/>
        </p:nvSpPr>
        <p:spPr bwMode="auto">
          <a:xfrm>
            <a:off x="1088511" y="-479228"/>
            <a:ext cx="1881563" cy="634969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955"/>
              </a:lnSpc>
              <a:spcBef>
                <a:spcPct val="0"/>
              </a:spcBef>
              <a:spcAft>
                <a:spcPts val="1778"/>
              </a:spcAft>
            </a:pPr>
            <a:r>
              <a:rPr lang="ru-RU" sz="2133" b="1" dirty="0">
                <a:solidFill>
                  <a:srgbClr val="FFFFFF"/>
                </a:solidFill>
                <a:latin typeface="Arial Narrow" pitchFamily="34" charset="0"/>
              </a:rPr>
              <a:t>Минобороны России</a:t>
            </a:r>
            <a:endParaRPr lang="ru-RU" sz="2133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620273" y="1534231"/>
            <a:ext cx="1343926" cy="780407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955"/>
              </a:lnSpc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Парк «Патриот»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152757" y="5739139"/>
            <a:ext cx="2088811" cy="463085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1045168" y="5590644"/>
            <a:ext cx="2144982" cy="49432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296568" y="2560180"/>
            <a:ext cx="451575" cy="0"/>
          </a:xfrm>
          <a:prstGeom prst="lin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3259105" y="1145334"/>
            <a:ext cx="488931" cy="0"/>
          </a:xfrm>
          <a:prstGeom prst="lin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4269533" y="1290718"/>
            <a:ext cx="1660" cy="1151936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2856629" y="1155500"/>
            <a:ext cx="1541559" cy="3971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AC9A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>
              <a:lnSpc>
                <a:spcPts val="1422"/>
              </a:lnSpc>
              <a:defRPr/>
            </a:pP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Подразделение </a:t>
            </a:r>
          </a:p>
          <a:p>
            <a:pPr algn="ctr">
              <a:lnSpc>
                <a:spcPts val="1422"/>
              </a:lnSpc>
              <a:defRPr/>
            </a:pP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по работе с ЮД</a:t>
            </a:r>
            <a:endParaRPr lang="ru-RU" sz="16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2833805" y="2187643"/>
            <a:ext cx="1564383" cy="502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AC9A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>
              <a:lnSpc>
                <a:spcPts val="1422"/>
              </a:lnSpc>
              <a:defRPr/>
            </a:pP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Подразделение </a:t>
            </a:r>
          </a:p>
          <a:p>
            <a:pPr algn="ctr">
              <a:lnSpc>
                <a:spcPts val="1422"/>
              </a:lnSpc>
              <a:defRPr/>
            </a:pP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по работе с ЮД</a:t>
            </a:r>
            <a:endParaRPr lang="ru-RU" sz="16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314210" y="1895453"/>
            <a:ext cx="2175880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5354734" y="282735"/>
            <a:ext cx="0" cy="3519805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3483258" y="7942411"/>
            <a:ext cx="1719" cy="1760903"/>
          </a:xfrm>
          <a:prstGeom prst="line">
            <a:avLst/>
          </a:prstGeom>
          <a:noFill/>
          <a:ln w="381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H="1">
            <a:off x="3209284" y="8822862"/>
            <a:ext cx="1606613" cy="34425"/>
          </a:xfrm>
          <a:prstGeom prst="line">
            <a:avLst/>
          </a:prstGeom>
          <a:noFill/>
          <a:ln w="381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H="1">
            <a:off x="1302060" y="7929424"/>
            <a:ext cx="2182613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H="1">
            <a:off x="3146293" y="9698053"/>
            <a:ext cx="338682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1076249" y="7663349"/>
            <a:ext cx="2144982" cy="515635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1011147" y="7581421"/>
            <a:ext cx="2144982" cy="499268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956213" y="7364650"/>
            <a:ext cx="2144982" cy="597400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Соединения, воинские части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1055913" y="8569881"/>
            <a:ext cx="2144982" cy="478185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989038" y="8413995"/>
            <a:ext cx="2144982" cy="52267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931897" y="8296783"/>
            <a:ext cx="2144982" cy="546192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Военно-учебные заведения</a:t>
            </a: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1040152" y="9363517"/>
            <a:ext cx="2144982" cy="597400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991143" y="9227608"/>
            <a:ext cx="2144982" cy="597400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929614" y="9135484"/>
            <a:ext cx="2144982" cy="597400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422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Отделы военных комиссариатов субъектов РФ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6811071" y="790711"/>
            <a:ext cx="2559858" cy="535201"/>
          </a:xfrm>
          <a:prstGeom prst="rect">
            <a:avLst/>
          </a:prstGeom>
          <a:solidFill>
            <a:srgbClr val="0D6D42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b="1" dirty="0">
                <a:solidFill>
                  <a:prstClr val="white"/>
                </a:solidFill>
                <a:latin typeface="Arial Narrow" pitchFamily="34" charset="0"/>
              </a:rPr>
              <a:t>Учредители ВВПОД «ЮНАРМИЯ»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6684078" y="1466207"/>
            <a:ext cx="1222853" cy="848429"/>
          </a:xfrm>
          <a:prstGeom prst="rect">
            <a:avLst/>
          </a:prstGeom>
          <a:solidFill>
            <a:srgbClr val="0D6D42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ts val="1067"/>
              </a:spcBef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ДОСААФ России</a:t>
            </a: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4271193" y="-733216"/>
            <a:ext cx="2158896" cy="1142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>
              <a:defRPr/>
            </a:pPr>
            <a:endParaRPr lang="ru-RU" sz="2133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  <a:p>
            <a:pPr algn="ctr">
              <a:lnSpc>
                <a:spcPts val="2133"/>
              </a:lnSpc>
              <a:defRPr/>
            </a:pPr>
            <a:r>
              <a:rPr lang="ru-RU" sz="2133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Главный штаб</a:t>
            </a:r>
          </a:p>
          <a:p>
            <a:pPr algn="ctr">
              <a:lnSpc>
                <a:spcPts val="2133"/>
              </a:lnSpc>
              <a:defRPr/>
            </a:pPr>
            <a:r>
              <a:rPr lang="ru-RU" sz="2133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Всероссийского движения</a:t>
            </a:r>
          </a:p>
          <a:p>
            <a:pPr algn="ctr">
              <a:lnSpc>
                <a:spcPts val="2133"/>
              </a:lnSpc>
              <a:defRPr/>
            </a:pPr>
            <a:r>
              <a:rPr lang="ru-RU" sz="2133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  <a:cs typeface="Tahoma" pitchFamily="34" charset="0"/>
              </a:rPr>
              <a:t>«ЮНАРМИЯ»</a:t>
            </a:r>
            <a:endParaRPr lang="ru-RU" sz="2133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sz="2133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 flipH="1">
            <a:off x="1226792" y="4465463"/>
            <a:ext cx="3228148" cy="0"/>
          </a:xfrm>
          <a:prstGeom prst="line">
            <a:avLst/>
          </a:prstGeom>
          <a:noFill/>
          <a:ln w="381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3538803" y="3584575"/>
            <a:ext cx="830" cy="3327816"/>
          </a:xfrm>
          <a:prstGeom prst="line">
            <a:avLst/>
          </a:prstGeom>
          <a:noFill/>
          <a:ln w="381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48" name="Поле 37"/>
          <p:cNvSpPr txBox="1">
            <a:spLocks noChangeArrowheads="1"/>
          </p:cNvSpPr>
          <p:nvPr/>
        </p:nvSpPr>
        <p:spPr bwMode="auto">
          <a:xfrm>
            <a:off x="166382" y="3160062"/>
            <a:ext cx="294997" cy="334537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vert270" lIns="85858" tIns="42929" rIns="85858" bIns="42929"/>
          <a:lstStyle/>
          <a:p>
            <a:pPr algn="ctr" eaLnBrk="0" hangingPunct="0">
              <a:lnSpc>
                <a:spcPts val="1955"/>
              </a:lnSpc>
              <a:defRPr/>
            </a:pPr>
            <a:r>
              <a:rPr lang="ru-RU" sz="2489" dirty="0">
                <a:solidFill>
                  <a:srgbClr val="9A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Региональный уровень</a:t>
            </a: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H="1" flipV="1">
            <a:off x="1302062" y="3584576"/>
            <a:ext cx="2236740" cy="473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 flipH="1" flipV="1">
            <a:off x="1467251" y="5071058"/>
            <a:ext cx="2055012" cy="57415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977700" y="5539769"/>
            <a:ext cx="2144982" cy="432515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Объединения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1171447" y="4706564"/>
            <a:ext cx="376313" cy="70396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БФ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1602412" y="4724903"/>
            <a:ext cx="319865" cy="70396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ЧФ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1974974" y="4737181"/>
            <a:ext cx="379175" cy="70396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 err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КФл</a:t>
            </a:r>
            <a:endParaRPr lang="ru-RU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2413875" y="4731630"/>
            <a:ext cx="409700" cy="70396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ТОФ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965592" y="4059276"/>
            <a:ext cx="2251836" cy="575968"/>
          </a:xfrm>
          <a:prstGeom prst="roundRect">
            <a:avLst>
              <a:gd name="adj" fmla="val 0"/>
            </a:avLst>
          </a:prstGeom>
          <a:pattFill prst="dkUpDiag">
            <a:fgClr>
              <a:srgbClr val="708B39"/>
            </a:fgClr>
            <a:bgClr>
              <a:schemeClr val="bg1"/>
            </a:bgClr>
          </a:pattFill>
          <a:ln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9A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Филиалы Парка «Патриот»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953497" y="3209074"/>
            <a:ext cx="413943" cy="76795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ЗВО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1405123" y="3209074"/>
            <a:ext cx="413943" cy="76795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ЮВО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1856748" y="3209074"/>
            <a:ext cx="413943" cy="76795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ЦВО</a:t>
            </a: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2316454" y="3211206"/>
            <a:ext cx="413943" cy="76795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ВВО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2767503" y="3201226"/>
            <a:ext cx="413943" cy="767957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СФ</a:t>
            </a:r>
          </a:p>
        </p:txBody>
      </p:sp>
      <p:sp>
        <p:nvSpPr>
          <p:cNvPr id="62" name="Line 14"/>
          <p:cNvSpPr>
            <a:spLocks noChangeShapeType="1"/>
          </p:cNvSpPr>
          <p:nvPr/>
        </p:nvSpPr>
        <p:spPr bwMode="auto">
          <a:xfrm flipH="1">
            <a:off x="6277742" y="4856323"/>
            <a:ext cx="421314" cy="24443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4525335" y="4244312"/>
            <a:ext cx="1881572" cy="1070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955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4440801" y="4069015"/>
            <a:ext cx="1897031" cy="1070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955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 bwMode="auto">
          <a:xfrm>
            <a:off x="4317022" y="3584575"/>
            <a:ext cx="2113067" cy="134392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Региональные отделения </a:t>
            </a:r>
          </a:p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(штабы) </a:t>
            </a:r>
          </a:p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движения «ЮНАРМИЯ» (85)</a:t>
            </a: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7049985" y="4354570"/>
            <a:ext cx="1110930" cy="1003500"/>
          </a:xfrm>
          <a:prstGeom prst="roundRect">
            <a:avLst>
              <a:gd name="adj" fmla="val 0"/>
            </a:avLst>
          </a:prstGeom>
          <a:solidFill>
            <a:srgbClr val="0D6D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ДОСААФ России   </a:t>
            </a:r>
          </a:p>
        </p:txBody>
      </p:sp>
      <p:sp>
        <p:nvSpPr>
          <p:cNvPr id="69" name="Line 14"/>
          <p:cNvSpPr>
            <a:spLocks noChangeShapeType="1"/>
          </p:cNvSpPr>
          <p:nvPr/>
        </p:nvSpPr>
        <p:spPr bwMode="auto">
          <a:xfrm flipH="1">
            <a:off x="4839832" y="8825419"/>
            <a:ext cx="3649993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573035" y="9045137"/>
            <a:ext cx="1952889" cy="802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778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Военно-патриотические клубы (7840)</a:t>
            </a: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7605488" y="7521385"/>
            <a:ext cx="1768668" cy="107201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Общеобразовательные учреждения  (49851)</a:t>
            </a: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1397016" y="2523155"/>
            <a:ext cx="928743" cy="52160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67" dirty="0">
                <a:solidFill>
                  <a:prstClr val="white"/>
                </a:solidFill>
                <a:latin typeface="Arial Narrow" pitchFamily="34" charset="0"/>
              </a:rPr>
              <a:t>ЦСКА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00600" y="2913492"/>
            <a:ext cx="2367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4687131" y="453744"/>
            <a:ext cx="2124" cy="2431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109320" y="2949606"/>
            <a:ext cx="0" cy="4927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stCxn id="104" idx="0"/>
          </p:cNvCxnSpPr>
          <p:nvPr/>
        </p:nvCxnSpPr>
        <p:spPr>
          <a:xfrm flipV="1">
            <a:off x="6556834" y="5128473"/>
            <a:ext cx="0" cy="2701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1604323" y="2312571"/>
            <a:ext cx="0" cy="256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8919076" y="-1303281"/>
            <a:ext cx="52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760000"/>
              </a:solidFill>
            </a:endParaRPr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8081009" y="1425681"/>
            <a:ext cx="1343926" cy="888957"/>
          </a:xfrm>
          <a:prstGeom prst="rect">
            <a:avLst/>
          </a:prstGeom>
          <a:solidFill>
            <a:srgbClr val="0D6D42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955"/>
              </a:lnSpc>
              <a:spcBef>
                <a:spcPts val="1067"/>
              </a:spcBef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ООО  ветеранов ВС </a:t>
            </a: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6753251" y="-987204"/>
            <a:ext cx="2690043" cy="1523926"/>
          </a:xfrm>
          <a:prstGeom prst="roundRect">
            <a:avLst/>
          </a:prstGeom>
          <a:solidFill>
            <a:srgbClr val="97B953">
              <a:alpha val="49000"/>
            </a:srgb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>
              <a:defRPr/>
            </a:pPr>
            <a:endParaRPr lang="ru-RU" sz="2133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  <a:p>
            <a:pPr algn="ctr">
              <a:lnSpc>
                <a:spcPts val="1955"/>
              </a:lnSpc>
              <a:defRPr/>
            </a:pPr>
            <a:r>
              <a:rPr lang="ru-RU" sz="2133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Координационный совет ООГ ДЮО «Российское движение школьников» </a:t>
            </a: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(включен представитель ЮНАРМИИ)</a:t>
            </a:r>
            <a:endParaRPr lang="ru-RU" sz="2133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sz="2133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7084656" y="3684344"/>
            <a:ext cx="2307163" cy="535201"/>
          </a:xfrm>
          <a:prstGeom prst="rect">
            <a:avLst/>
          </a:prstGeom>
          <a:solidFill>
            <a:srgbClr val="0D6D42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955"/>
              </a:lnSpc>
              <a:spcBef>
                <a:spcPct val="0"/>
              </a:spcBef>
              <a:spcAft>
                <a:spcPts val="1778"/>
              </a:spcAft>
            </a:pPr>
            <a:r>
              <a:rPr lang="ru-RU" sz="2133" b="1" dirty="0">
                <a:solidFill>
                  <a:prstClr val="white"/>
                </a:solidFill>
                <a:latin typeface="Arial Narrow" pitchFamily="34" charset="0"/>
              </a:rPr>
              <a:t>Региональные отделения</a:t>
            </a: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8242590" y="4354570"/>
            <a:ext cx="1215933" cy="1003500"/>
          </a:xfrm>
          <a:prstGeom prst="roundRect">
            <a:avLst>
              <a:gd name="adj" fmla="val 0"/>
            </a:avLst>
          </a:prstGeom>
          <a:solidFill>
            <a:srgbClr val="0D6D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fontAlgn="base">
              <a:spcBef>
                <a:spcPct val="0"/>
              </a:spcBef>
              <a:spcAft>
                <a:spcPts val="1778"/>
              </a:spcAft>
            </a:pPr>
            <a:r>
              <a:rPr lang="ru-RU" sz="1955" dirty="0">
                <a:solidFill>
                  <a:prstClr val="white"/>
                </a:solidFill>
                <a:latin typeface="Arial Narrow" pitchFamily="34" charset="0"/>
              </a:rPr>
              <a:t>ветераны ВС </a:t>
            </a:r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>
            <a:off x="3661337" y="9021799"/>
            <a:ext cx="1768668" cy="802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СВУ, НВМУ, КК (16) </a:t>
            </a:r>
          </a:p>
        </p:txBody>
      </p:sp>
      <p:sp>
        <p:nvSpPr>
          <p:cNvPr id="102" name="Скругленный прямоугольник 101"/>
          <p:cNvSpPr/>
          <p:nvPr/>
        </p:nvSpPr>
        <p:spPr bwMode="auto">
          <a:xfrm>
            <a:off x="5541133" y="9027059"/>
            <a:ext cx="1900533" cy="802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Президентские КУ  (7) </a:t>
            </a:r>
          </a:p>
        </p:txBody>
      </p:sp>
      <p:sp>
        <p:nvSpPr>
          <p:cNvPr id="103" name="Скругленный прямоугольник 102"/>
          <p:cNvSpPr/>
          <p:nvPr/>
        </p:nvSpPr>
        <p:spPr bwMode="auto">
          <a:xfrm>
            <a:off x="3656526" y="7848335"/>
            <a:ext cx="1768668" cy="802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Спортивные школы ЦСКА (39)</a:t>
            </a:r>
          </a:p>
        </p:txBody>
      </p:sp>
      <p:sp>
        <p:nvSpPr>
          <p:cNvPr id="104" name="Скругленный прямоугольник 103"/>
          <p:cNvSpPr/>
          <p:nvPr/>
        </p:nvSpPr>
        <p:spPr bwMode="auto">
          <a:xfrm>
            <a:off x="5672502" y="7830256"/>
            <a:ext cx="1768668" cy="802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Школы ДОСААФ России (412)</a:t>
            </a:r>
          </a:p>
        </p:txBody>
      </p:sp>
      <p:sp>
        <p:nvSpPr>
          <p:cNvPr id="106" name="Line 14"/>
          <p:cNvSpPr>
            <a:spLocks noChangeShapeType="1"/>
          </p:cNvSpPr>
          <p:nvPr/>
        </p:nvSpPr>
        <p:spPr bwMode="auto">
          <a:xfrm flipH="1">
            <a:off x="5381337" y="1622732"/>
            <a:ext cx="0" cy="284094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07" name="Line 14"/>
          <p:cNvSpPr>
            <a:spLocks noChangeShapeType="1"/>
          </p:cNvSpPr>
          <p:nvPr/>
        </p:nvSpPr>
        <p:spPr bwMode="auto">
          <a:xfrm>
            <a:off x="4827844" y="8660270"/>
            <a:ext cx="11948" cy="406191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08" name="Line 14"/>
          <p:cNvSpPr>
            <a:spLocks noChangeShapeType="1"/>
          </p:cNvSpPr>
          <p:nvPr/>
        </p:nvSpPr>
        <p:spPr bwMode="auto">
          <a:xfrm>
            <a:off x="6556834" y="8660266"/>
            <a:ext cx="0" cy="384373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09" name="Line 14"/>
          <p:cNvSpPr>
            <a:spLocks noChangeShapeType="1"/>
          </p:cNvSpPr>
          <p:nvPr/>
        </p:nvSpPr>
        <p:spPr bwMode="auto">
          <a:xfrm>
            <a:off x="8489788" y="8641707"/>
            <a:ext cx="37" cy="406358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10" name="Line 14"/>
          <p:cNvSpPr>
            <a:spLocks noChangeShapeType="1"/>
          </p:cNvSpPr>
          <p:nvPr/>
        </p:nvSpPr>
        <p:spPr bwMode="auto">
          <a:xfrm>
            <a:off x="5414139" y="5328997"/>
            <a:ext cx="8037" cy="3436729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4133583" y="7336762"/>
            <a:ext cx="2962627" cy="533905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r>
              <a:rPr lang="ru-RU" sz="2133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Юнармейские отряды</a:t>
            </a: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>
            <a:off x="6556837" y="5133549"/>
            <a:ext cx="493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6430089" y="1119812"/>
            <a:ext cx="0" cy="767957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16" name="Line 14"/>
          <p:cNvSpPr>
            <a:spLocks noChangeShapeType="1"/>
          </p:cNvSpPr>
          <p:nvPr/>
        </p:nvSpPr>
        <p:spPr bwMode="auto">
          <a:xfrm flipV="1">
            <a:off x="6415932" y="1079284"/>
            <a:ext cx="383979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 dirty="0">
              <a:solidFill>
                <a:prstClr val="black"/>
              </a:solidFill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rot="16200000" flipH="1" flipV="1">
            <a:off x="6769863" y="2500130"/>
            <a:ext cx="2412883" cy="9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Line 14"/>
          <p:cNvSpPr>
            <a:spLocks noChangeShapeType="1"/>
          </p:cNvSpPr>
          <p:nvPr/>
        </p:nvSpPr>
        <p:spPr bwMode="auto">
          <a:xfrm flipH="1">
            <a:off x="6699054" y="3930002"/>
            <a:ext cx="9045" cy="964183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23" name="Line 14"/>
          <p:cNvSpPr>
            <a:spLocks noChangeShapeType="1"/>
          </p:cNvSpPr>
          <p:nvPr/>
        </p:nvSpPr>
        <p:spPr bwMode="auto">
          <a:xfrm flipH="1">
            <a:off x="6708098" y="3930003"/>
            <a:ext cx="403418" cy="24443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24" name="Надпись 2"/>
          <p:cNvSpPr txBox="1">
            <a:spLocks noChangeArrowheads="1"/>
          </p:cNvSpPr>
          <p:nvPr/>
        </p:nvSpPr>
        <p:spPr bwMode="auto">
          <a:xfrm>
            <a:off x="2908848" y="-1622173"/>
            <a:ext cx="3697856" cy="634969"/>
          </a:xfrm>
          <a:prstGeom prst="rect">
            <a:avLst/>
          </a:prstGeom>
          <a:solidFill>
            <a:srgbClr val="76923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62551" tIns="81276" rIns="162551" bIns="812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955"/>
              </a:lnSpc>
              <a:spcBef>
                <a:spcPct val="0"/>
              </a:spcBef>
              <a:spcAft>
                <a:spcPts val="1778"/>
              </a:spcAft>
            </a:pPr>
            <a:r>
              <a:rPr lang="ru-RU" sz="2133" b="1" dirty="0">
                <a:solidFill>
                  <a:srgbClr val="FFFFFF"/>
                </a:solidFill>
                <a:latin typeface="Arial Narrow" pitchFamily="34" charset="0"/>
              </a:rPr>
              <a:t>Слет  Всероссийского движения «ЮНАРМИЯ»</a:t>
            </a:r>
            <a:endParaRPr lang="ru-RU" sz="2133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33" name="Line 14"/>
          <p:cNvSpPr>
            <a:spLocks noChangeShapeType="1"/>
          </p:cNvSpPr>
          <p:nvPr/>
        </p:nvSpPr>
        <p:spPr bwMode="auto">
          <a:xfrm flipH="1" flipV="1">
            <a:off x="1494903" y="6836598"/>
            <a:ext cx="2055012" cy="57415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 bwMode="auto">
          <a:xfrm>
            <a:off x="1122250" y="6713047"/>
            <a:ext cx="2144982" cy="499268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" name="Скругленный прямоугольник 127"/>
          <p:cNvSpPr/>
          <p:nvPr/>
        </p:nvSpPr>
        <p:spPr bwMode="auto">
          <a:xfrm>
            <a:off x="1060096" y="6567350"/>
            <a:ext cx="2144982" cy="499268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" name="Скругленный прямоугольник 131"/>
          <p:cNvSpPr/>
          <p:nvPr/>
        </p:nvSpPr>
        <p:spPr bwMode="auto">
          <a:xfrm>
            <a:off x="980745" y="6264078"/>
            <a:ext cx="2144982" cy="703961"/>
          </a:xfrm>
          <a:prstGeom prst="roundRect">
            <a:avLst>
              <a:gd name="adj" fmla="val 0"/>
            </a:avLst>
          </a:prstGeom>
          <a:solidFill>
            <a:srgbClr val="FCF5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778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Военные комиссариаты субъектов РФ</a:t>
            </a:r>
          </a:p>
        </p:txBody>
      </p:sp>
      <p:sp>
        <p:nvSpPr>
          <p:cNvPr id="136" name="Скругленный прямоугольник 135"/>
          <p:cNvSpPr/>
          <p:nvPr/>
        </p:nvSpPr>
        <p:spPr bwMode="auto">
          <a:xfrm>
            <a:off x="4492940" y="6299862"/>
            <a:ext cx="2064144" cy="1070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955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 bwMode="auto">
          <a:xfrm>
            <a:off x="4418363" y="6070005"/>
            <a:ext cx="2138721" cy="1070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defRPr/>
            </a:pPr>
            <a:endParaRPr lang="ru-RU" sz="1955" b="1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 bwMode="auto">
          <a:xfrm>
            <a:off x="4271193" y="5687943"/>
            <a:ext cx="2260398" cy="11984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5858" tIns="42929" rIns="85858" bIns="42929" anchor="ctr"/>
          <a:lstStyle/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Местные отделения</a:t>
            </a:r>
          </a:p>
          <a:p>
            <a:pPr algn="ctr" defTabSz="1384782" eaLnBrk="0" hangingPunct="0">
              <a:lnSpc>
                <a:spcPts val="1955"/>
              </a:lnSpc>
              <a:defRPr/>
            </a:pPr>
            <a:r>
              <a:rPr lang="ru-RU" sz="1955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</a:rPr>
              <a:t>(штабы) движения «ЮНАРМИЯ» (1600)</a:t>
            </a:r>
          </a:p>
        </p:txBody>
      </p:sp>
      <p:sp>
        <p:nvSpPr>
          <p:cNvPr id="140" name="Line 14"/>
          <p:cNvSpPr>
            <a:spLocks noChangeShapeType="1"/>
          </p:cNvSpPr>
          <p:nvPr/>
        </p:nvSpPr>
        <p:spPr bwMode="auto">
          <a:xfrm flipH="1" flipV="1">
            <a:off x="3241569" y="5895217"/>
            <a:ext cx="280696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6456502" y="-156068"/>
            <a:ext cx="319982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913116" y="-2765118"/>
            <a:ext cx="691819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5013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4"/>
          <p:cNvSpPr>
            <a:spLocks noChangeShapeType="1"/>
          </p:cNvSpPr>
          <p:nvPr/>
        </p:nvSpPr>
        <p:spPr bwMode="auto">
          <a:xfrm>
            <a:off x="5591771" y="5708206"/>
            <a:ext cx="0" cy="2540775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pic>
        <p:nvPicPr>
          <p:cNvPr id="7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3" y="-2787649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-2771559"/>
            <a:ext cx="9558340" cy="120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Региональное отделение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движения «ЮНАРМИЯ» на территории 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Республики Коми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296568" y="2560180"/>
            <a:ext cx="451575" cy="0"/>
          </a:xfrm>
          <a:prstGeom prst="lin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919076" y="-1303281"/>
            <a:ext cx="52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760000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913116" y="-2765118"/>
            <a:ext cx="691819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88372" y="-1495179"/>
            <a:ext cx="8635582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33" dirty="0">
                <a:latin typeface="Arial Narrow" pitchFamily="34" charset="0"/>
              </a:rPr>
              <a:t>В соответствии с п. 10.1. Устава движения «ЮНАРМИЯ» региональные отделения</a:t>
            </a:r>
            <a:r>
              <a:rPr lang="ru-RU" sz="2133" b="1" dirty="0">
                <a:latin typeface="Arial Narrow" pitchFamily="34" charset="0"/>
              </a:rPr>
              <a:t> </a:t>
            </a:r>
            <a:r>
              <a:rPr lang="ru-RU" sz="2133" dirty="0">
                <a:latin typeface="Arial Narrow" pitchFamily="34" charset="0"/>
              </a:rPr>
              <a:t>создается в пределах территории субъекта Российской Федерации по решению Главного штаба на Слете регионального отделения. </a:t>
            </a:r>
          </a:p>
          <a:p>
            <a:pPr algn="just"/>
            <a:r>
              <a:rPr lang="ru-RU" sz="2133" dirty="0">
                <a:latin typeface="Arial Narrow" pitchFamily="34" charset="0"/>
              </a:rPr>
              <a:t>В Республике Коми место нахождения постоянно действующего руководящего органа регионального отделения Движения– Региональное отделение ДОСААФ России Республики Коми г. Сыктывкар, </a:t>
            </a:r>
            <a:r>
              <a:rPr lang="ru-RU" sz="2133" dirty="0" err="1">
                <a:latin typeface="Arial Narrow" pitchFamily="34" charset="0"/>
              </a:rPr>
              <a:t>Сысольское</a:t>
            </a:r>
            <a:r>
              <a:rPr lang="ru-RU" sz="2133" dirty="0">
                <a:latin typeface="Arial Narrow" pitchFamily="34" charset="0"/>
              </a:rPr>
              <a:t> шоссе, 64. (индекс 167982).</a:t>
            </a:r>
          </a:p>
        </p:txBody>
      </p:sp>
      <p:pic>
        <p:nvPicPr>
          <p:cNvPr id="1026" name="Picture 2" descr="http://www.rkomi.ru/content/5898/rkomi_green_3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 bwMode="auto">
          <a:xfrm>
            <a:off x="838461" y="966899"/>
            <a:ext cx="7854264" cy="85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v-portal.ru/web/video-thumbnails/z/zvezd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27" y="6528739"/>
            <a:ext cx="1358943" cy="1358943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34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4"/>
          <p:cNvSpPr>
            <a:spLocks noChangeShapeType="1"/>
          </p:cNvSpPr>
          <p:nvPr/>
        </p:nvSpPr>
        <p:spPr bwMode="auto">
          <a:xfrm>
            <a:off x="5591771" y="5708206"/>
            <a:ext cx="0" cy="2540775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pic>
        <p:nvPicPr>
          <p:cNvPr id="7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3" y="-2787649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-2771557"/>
            <a:ext cx="9558340" cy="120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Региональное отделение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ВВПОД «ЮНАРМИЯ»</a:t>
            </a:r>
          </a:p>
          <a:p>
            <a:pPr algn="ctr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Республики Коми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296568" y="2560180"/>
            <a:ext cx="451575" cy="0"/>
          </a:xfrm>
          <a:prstGeom prst="lin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919076" y="-1303281"/>
            <a:ext cx="52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760000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913116" y="-2765118"/>
            <a:ext cx="691819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941" y="-1407703"/>
            <a:ext cx="8230175" cy="698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/>
              <a:t>В состав штаба РО ВВПОД «ЮНАРМИЯ» Республики Коми входят представители: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Общероссийской общественно­-государственной детско-юношеской организации «Российское движение школьников»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Регионального отделения ДОСААФ России Республики Коми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Сыктывкарского гуманитарно-педагогического колледжа </a:t>
            </a:r>
            <a:br>
              <a:rPr lang="ru-RU" sz="2133" dirty="0"/>
            </a:br>
            <a:r>
              <a:rPr lang="ru-RU" sz="2133" dirty="0"/>
              <a:t>им. И.А. Куратова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Коми Республиканского Совета ветеранов (пенсионеров) войны, труда, вооруженных сил и правоохранительных органов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Ветеранские организации различных родов войск 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Коми региональной организации Общероссийской общественной организации «Российский Союз ветеранов Афганистана»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Военно-патриотических клубов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Военного комиссариата Республики Коми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Министерства образования, науки и молодежной политики Республики Коми</a:t>
            </a:r>
          </a:p>
          <a:p>
            <a:pPr marL="304787" indent="-304787">
              <a:buFont typeface="Arial" pitchFamily="34" charset="0"/>
              <a:buChar char="•"/>
            </a:pPr>
            <a:r>
              <a:rPr lang="ru-RU" sz="2133" dirty="0"/>
              <a:t>ГАУ ДО Республики Коми «Республиканский центр детско-юношеского спорта и туризма» </a:t>
            </a:r>
          </a:p>
          <a:p>
            <a:endParaRPr lang="ru-RU" sz="2133" dirty="0"/>
          </a:p>
          <a:p>
            <a:r>
              <a:rPr lang="ru-RU" sz="2133" dirty="0"/>
              <a:t>         Начальник штаба РО ВВПОД «ЮНАРМИЯ» Республики Коми -Алексеев Дмитрий Михайлович, эл. почта:  </a:t>
            </a:r>
            <a:r>
              <a:rPr lang="en-US" sz="2133" dirty="0"/>
              <a:t>vpatriot11@mail.ru</a:t>
            </a:r>
            <a:r>
              <a:rPr lang="ru-RU" sz="2133" dirty="0"/>
              <a:t>. </a:t>
            </a:r>
          </a:p>
        </p:txBody>
      </p:sp>
      <p:pic>
        <p:nvPicPr>
          <p:cNvPr id="3074" name="Picture 2" descr="http://xn----otbfdoafzfj5j.xn--p1ai/wp-content/uploads/2015/10/%D0%92%D0%9A-%D0%BA%D0%BE%D0%BF%D0%B8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2" y="6207946"/>
            <a:ext cx="2052263" cy="154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006" y="6207946"/>
            <a:ext cx="76109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Официальная группа РО ВВПОД «ЮНАРМИЯ» Республики Коми </a:t>
            </a:r>
            <a:r>
              <a:rPr lang="ru-RU" sz="3200" dirty="0" err="1"/>
              <a:t>вконтакте</a:t>
            </a:r>
            <a:r>
              <a:rPr lang="ru-RU" sz="3200" dirty="0"/>
              <a:t>: </a:t>
            </a:r>
            <a:r>
              <a:rPr lang="en-US" sz="3200" dirty="0">
                <a:hlinkClick r:id="rId4"/>
              </a:rPr>
              <a:t>https://vk.com/ynarmia11</a:t>
            </a:r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Официальный сайт ВВПОД «ЮНАРМИЯ»:</a:t>
            </a:r>
          </a:p>
          <a:p>
            <a:r>
              <a:rPr lang="en-US" sz="3200" dirty="0">
                <a:hlinkClick r:id="rId5"/>
              </a:rPr>
              <a:t>http://</a:t>
            </a:r>
            <a:r>
              <a:rPr lang="ru-RU" sz="3200" dirty="0">
                <a:hlinkClick r:id="rId5"/>
              </a:rPr>
              <a:t>юн-</a:t>
            </a:r>
            <a:r>
              <a:rPr lang="ru-RU" sz="3200" dirty="0" err="1">
                <a:hlinkClick r:id="rId5"/>
              </a:rPr>
              <a:t>армия.рф</a:t>
            </a:r>
            <a:r>
              <a:rPr lang="ru-RU" sz="3200" dirty="0"/>
              <a:t> </a:t>
            </a:r>
          </a:p>
        </p:txBody>
      </p:sp>
      <p:pic>
        <p:nvPicPr>
          <p:cNvPr id="3075" name="Picture 3" descr="C:\Users\Дмитрий\Desktop\Юнармия форма\ЮНАРМИЯ_logo_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1" y="8217981"/>
            <a:ext cx="1163946" cy="1152064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1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4"/>
          <p:cNvSpPr>
            <a:spLocks noChangeShapeType="1"/>
          </p:cNvSpPr>
          <p:nvPr/>
        </p:nvSpPr>
        <p:spPr bwMode="auto">
          <a:xfrm>
            <a:off x="5591771" y="5708206"/>
            <a:ext cx="0" cy="2540775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pic>
        <p:nvPicPr>
          <p:cNvPr id="7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3" y="-2787649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-2638388"/>
            <a:ext cx="9558340" cy="5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51" tIns="81276" rIns="162551" bIns="8127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Структура органов движения «ЮНАРМИЯ» 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296568" y="2560180"/>
            <a:ext cx="451575" cy="0"/>
          </a:xfrm>
          <a:prstGeom prst="lin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85858" tIns="42929" rIns="85858" bIns="42929"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919076" y="-1303281"/>
            <a:ext cx="52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760000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913116" y="-2765118"/>
            <a:ext cx="691819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34384" y="-2076854"/>
            <a:ext cx="8889570" cy="105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89"/>
              </a:lnSpc>
            </a:pPr>
            <a:r>
              <a:rPr lang="ru-RU" sz="2489" dirty="0"/>
              <a:t>В структуру органов Движения входят Всероссийский юнармейский слет, Главный штаб, Центральная контрольно-ревизионная комиссия.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34384" y="2082929"/>
            <a:ext cx="888957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89"/>
              </a:lnSpc>
            </a:pPr>
            <a:r>
              <a:rPr lang="ru-RU" sz="2489" dirty="0">
                <a:latin typeface="Arial Narrow" pitchFamily="34" charset="0"/>
              </a:rPr>
              <a:t>Всероссийский юнармейский слет – является высшим руководящим органом Движения. Слет правомочен принимать решения по любым вопросам деятельности Движения. Слет созывается не реже одного раза в пять лет.</a:t>
            </a:r>
          </a:p>
        </p:txBody>
      </p:sp>
      <p:pic>
        <p:nvPicPr>
          <p:cNvPr id="2050" name="Picture 2" descr="F:\ЮНАРМИЯ\Юнармия фото\rOslMHHhMsAvNhAsqlF4NEd1VEypzLL0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12" y="-922322"/>
            <a:ext cx="4287763" cy="2943837"/>
          </a:xfrm>
          <a:prstGeom prst="rect">
            <a:avLst/>
          </a:prstGeom>
          <a:noFill/>
        </p:spPr>
      </p:pic>
      <p:pic>
        <p:nvPicPr>
          <p:cNvPr id="2051" name="Picture 3" descr="F:\ЮНАРМИЯ\Юнармия фото\677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412" y="3584575"/>
            <a:ext cx="4287763" cy="2943837"/>
          </a:xfrm>
          <a:prstGeom prst="rect">
            <a:avLst/>
          </a:prstGeom>
          <a:noFill/>
        </p:spPr>
      </p:pic>
      <p:pic>
        <p:nvPicPr>
          <p:cNvPr id="2052" name="Picture 4" descr="F:\ЮНАРМИЯ\Юнармия фото\b75987cd24b4045dc1660823968f4867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486" y="3584575"/>
            <a:ext cx="4287763" cy="2943837"/>
          </a:xfrm>
          <a:prstGeom prst="rect">
            <a:avLst/>
          </a:prstGeom>
          <a:noFill/>
        </p:spPr>
      </p:pic>
      <p:sp>
        <p:nvSpPr>
          <p:cNvPr id="123" name="TextBox 122"/>
          <p:cNvSpPr txBox="1"/>
          <p:nvPr/>
        </p:nvSpPr>
        <p:spPr>
          <a:xfrm>
            <a:off x="334384" y="6674900"/>
            <a:ext cx="888957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89"/>
              </a:lnSpc>
            </a:pPr>
            <a:r>
              <a:rPr lang="ru-RU" sz="2489" dirty="0">
                <a:latin typeface="Arial Narrow" pitchFamily="34" charset="0"/>
              </a:rPr>
              <a:t>В период между Слетами руководство Движением в соответствии с уставными и программными целями и задачами осуществляет Главный штаб Движения, избираемый Слетом на пять лет.</a:t>
            </a:r>
          </a:p>
          <a:p>
            <a:pPr algn="just">
              <a:lnSpc>
                <a:spcPts val="2489"/>
              </a:lnSpc>
            </a:pPr>
            <a:r>
              <a:rPr lang="ru-RU" sz="2489" dirty="0">
                <a:latin typeface="Arial Narrow" pitchFamily="34" charset="0"/>
              </a:rPr>
              <a:t>Центральная контрольно-ревизионная комиссия является контрольно-ревизионным органом Движения, избирается Слетом сроком на 5 лет. Члены Центральной контрольно-ревизионной комиссии не могут быть членами Главного штаба, а также входить в иные руководящие органы Движения.</a:t>
            </a:r>
          </a:p>
        </p:txBody>
      </p:sp>
      <p:pic>
        <p:nvPicPr>
          <p:cNvPr id="2053" name="Picture 5" descr="F:\ЮНАРМИЯ\Юнармия фото\image_28_05_16_05_28_3.jpe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6509" y="-925991"/>
            <a:ext cx="4287763" cy="2943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0134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5" y="-2794468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192" y="5870464"/>
            <a:ext cx="8997061" cy="364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НА БАЗЕ ПАРКА ПРЕДЛАГАЕТСЯ ПРОВОДИТЬ:</a:t>
            </a:r>
          </a:p>
          <a:p>
            <a:pPr marL="507978" indent="-507978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общероссийские и региональные слеты</a:t>
            </a:r>
          </a:p>
          <a:p>
            <a:pPr marL="507978" indent="-507978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старты и  финалы общероссийских военно-спортивных игр и олимпиад</a:t>
            </a:r>
          </a:p>
          <a:p>
            <a:pPr marL="507978" indent="-507978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методические и обучающие семинары с  руководителями юнармейского движения</a:t>
            </a:r>
          </a:p>
          <a:p>
            <a:pPr marL="507978" indent="-507978">
              <a:buFont typeface="Wingdings" pitchFamily="2" charset="2"/>
              <a:buChar char="Ø"/>
            </a:pPr>
            <a:r>
              <a:rPr lang="ru-RU" sz="2844" dirty="0">
                <a:solidFill>
                  <a:srgbClr val="9A0000"/>
                </a:solidFill>
                <a:latin typeface="Arial Narrow" pitchFamily="34" charset="0"/>
              </a:rPr>
              <a:t>сборы и практические занятия с руководителями отрядов,  всероссийские эстафеты и уроки мужества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47" y="-2765117"/>
            <a:ext cx="9333588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66" b="1" dirty="0">
                <a:solidFill>
                  <a:srgbClr val="9A0000"/>
                </a:solidFill>
                <a:latin typeface="Arial Narrow" pitchFamily="34" charset="0"/>
              </a:rPr>
              <a:t>Проведение мероприятий в военно-патриотическом парке культуры </a:t>
            </a:r>
          </a:p>
          <a:p>
            <a:pPr algn="ctr"/>
            <a:r>
              <a:rPr lang="ru-RU" sz="4266" b="1" dirty="0">
                <a:solidFill>
                  <a:srgbClr val="9A0000"/>
                </a:solidFill>
                <a:latin typeface="Arial Narrow" pitchFamily="34" charset="0"/>
              </a:rPr>
              <a:t>и отдыха вооруженных сил российской федерации “Патриот”</a:t>
            </a:r>
          </a:p>
        </p:txBody>
      </p:sp>
      <p:pic>
        <p:nvPicPr>
          <p:cNvPr id="8197" name="Picture 5" descr="C:\Documents and Settings\user\Рабочий стол\Фото Патриот\SAVX9180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1" y="262754"/>
            <a:ext cx="2239876" cy="25598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Documents and Settings\user\Рабочий стол\Фото Патриот\upload-TASS_14019349-pic905-895x505-61200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9"/>
          <a:stretch/>
        </p:blipFill>
        <p:spPr bwMode="auto">
          <a:xfrm>
            <a:off x="6877494" y="262754"/>
            <a:ext cx="2431865" cy="25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Documents and Settings\user\Рабочий стол\Фото Патриот\0_da3cd_8800be1_orig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2949606"/>
            <a:ext cx="2303872" cy="249586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Documents and Settings\user\Рабочий стол\Фото Патриот\0_1eaf40_cda537ac_X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4876"/>
          <a:stretch/>
        </p:blipFill>
        <p:spPr bwMode="auto">
          <a:xfrm>
            <a:off x="2625759" y="358203"/>
            <a:ext cx="4185313" cy="50042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Documents and Settings\user\Рабочий стол\Фото Патриот\image138012804.jpg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541" b="30741"/>
          <a:stretch/>
        </p:blipFill>
        <p:spPr bwMode="auto">
          <a:xfrm>
            <a:off x="6919083" y="2949606"/>
            <a:ext cx="2431865" cy="25598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786123" y="-2765118"/>
            <a:ext cx="691819" cy="7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08856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1" y="-2790326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1378" y="-2892111"/>
            <a:ext cx="8505609" cy="3320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СХЕМА</a:t>
            </a:r>
            <a:r>
              <a:rPr lang="ru-RU" sz="4978" b="1" dirty="0">
                <a:solidFill>
                  <a:srgbClr val="9A0000"/>
                </a:solidFill>
                <a:latin typeface="Arial Narrow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взаимодействия Всероссийского военно-патриотического движения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«ЮНАРМИЯ» с общественными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 организациями и движениями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патриотической направленности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3809815" y="4473532"/>
            <a:ext cx="5414139" cy="2285889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46000">
                <a:srgbClr val="B49F00">
                  <a:alpha val="85000"/>
                </a:srgbClr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158038">
              <a:lnSpc>
                <a:spcPts val="2489"/>
              </a:lnSpc>
              <a:defRPr/>
            </a:pPr>
            <a:endParaRPr lang="ru-RU" sz="32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gray">
          <a:xfrm>
            <a:off x="3636224" y="2872468"/>
            <a:ext cx="5631688" cy="1220084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27000">
                <a:srgbClr val="C00000">
                  <a:alpha val="85000"/>
                </a:srgbClr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27993" anchor="ctr"/>
          <a:lstStyle/>
          <a:p>
            <a:pPr>
              <a:lnSpc>
                <a:spcPts val="2489"/>
              </a:lnSpc>
              <a:defRPr/>
            </a:pPr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Российское  </a:t>
            </a:r>
            <a:r>
              <a:rPr lang="ru-RU" sz="3200" b="1" dirty="0" err="1">
                <a:solidFill>
                  <a:srgbClr val="FFFF00"/>
                </a:solidFill>
                <a:latin typeface="Arial Narrow" pitchFamily="34" charset="0"/>
              </a:rPr>
              <a:t>военно</a:t>
            </a:r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-</a:t>
            </a:r>
          </a:p>
          <a:p>
            <a:pPr>
              <a:lnSpc>
                <a:spcPts val="2489"/>
              </a:lnSpc>
              <a:defRPr/>
            </a:pPr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историческое общество</a:t>
            </a: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gray">
          <a:xfrm>
            <a:off x="2747268" y="1406938"/>
            <a:ext cx="6548155" cy="1025915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35000">
                <a:srgbClr val="006C05">
                  <a:alpha val="85000"/>
                </a:srgbClr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1625529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Русское географическое общество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gray">
          <a:xfrm>
            <a:off x="3209541" y="7087703"/>
            <a:ext cx="6079663" cy="1098206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46000">
                <a:schemeClr val="tx2">
                  <a:lumMod val="60000"/>
                  <a:lumOff val="40000"/>
                </a:schemeClr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ts val="2489"/>
              </a:lnSpc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Поисковое движение России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invGray">
          <a:xfrm rot="19268025">
            <a:off x="1468718" y="2193825"/>
            <a:ext cx="1561448" cy="928199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invGray">
          <a:xfrm rot="20511614">
            <a:off x="2096081" y="3325332"/>
            <a:ext cx="1561448" cy="928199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invGray">
          <a:xfrm rot="3333430">
            <a:off x="1877706" y="5775104"/>
            <a:ext cx="1561448" cy="928199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invGray">
          <a:xfrm rot="936184">
            <a:off x="2219962" y="4495388"/>
            <a:ext cx="1561448" cy="928199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/>
          </a:p>
        </p:txBody>
      </p:sp>
      <p:pic>
        <p:nvPicPr>
          <p:cNvPr id="17" name="Рисунок 10" descr="Безымянный-1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9" y="3555869"/>
            <a:ext cx="2107393" cy="244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040110" y="-2765118"/>
            <a:ext cx="564826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6849" y="4621227"/>
            <a:ext cx="5414139" cy="2026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038">
              <a:lnSpc>
                <a:spcPts val="2489"/>
              </a:lnSpc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Общероссийская общественная </a:t>
            </a:r>
          </a:p>
          <a:p>
            <a:pPr marL="158038">
              <a:lnSpc>
                <a:spcPts val="2489"/>
              </a:lnSpc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организация ветеранов Вооруженных Сил и </a:t>
            </a:r>
          </a:p>
          <a:p>
            <a:pPr marL="158038">
              <a:lnSpc>
                <a:spcPts val="2489"/>
              </a:lnSpc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другие ветеранские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1884422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78765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Прямоугольник 97"/>
          <p:cNvSpPr/>
          <p:nvPr/>
        </p:nvSpPr>
        <p:spPr>
          <a:xfrm>
            <a:off x="413462" y="-2587427"/>
            <a:ext cx="8881963" cy="639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Информационное сопровождение</a:t>
            </a: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>
            <a:off x="1096348" y="-1368184"/>
            <a:ext cx="8033281" cy="1281861"/>
          </a:xfrm>
          <a:prstGeom prst="roundRect">
            <a:avLst>
              <a:gd name="adj" fmla="val 20254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096347" y="1582227"/>
            <a:ext cx="7999557" cy="1190320"/>
          </a:xfrm>
          <a:prstGeom prst="roundRect">
            <a:avLst>
              <a:gd name="adj" fmla="val 17972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2489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gray">
          <a:xfrm>
            <a:off x="1096347" y="282736"/>
            <a:ext cx="7999557" cy="1011793"/>
          </a:xfrm>
          <a:prstGeom prst="roundRect">
            <a:avLst>
              <a:gd name="adj" fmla="val 20254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1689" y="-1368185"/>
            <a:ext cx="8003194" cy="1241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</a:rPr>
              <a:t>Минобороны России: </a:t>
            </a:r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Телеканал «Звезда», газета «Красная звезда»; сайт Минобороны России; радио «Звезда-</a:t>
            </a:r>
            <a:r>
              <a:rPr lang="en-US" sz="2489" dirty="0">
                <a:solidFill>
                  <a:srgbClr val="9A0000"/>
                </a:solidFill>
                <a:latin typeface="Arial Narrow" pitchFamily="34" charset="0"/>
              </a:rPr>
              <a:t>FM</a:t>
            </a:r>
            <a:r>
              <a:rPr lang="ru-RU" sz="2489" dirty="0">
                <a:solidFill>
                  <a:srgbClr val="9A0000"/>
                </a:solidFill>
                <a:latin typeface="Arial Narrow" pitchFamily="34" charset="0"/>
              </a:rPr>
              <a:t>», военные журналы, телестудия Черноморского флота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350336" y="282735"/>
            <a:ext cx="7376546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Военные программы центральных электронных средств массовой информации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096347" y="1679668"/>
            <a:ext cx="7999557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Электронные и печатные  средства массовой информации силовых структур</a:t>
            </a:r>
          </a:p>
        </p:txBody>
      </p:sp>
      <p:sp>
        <p:nvSpPr>
          <p:cNvPr id="104" name="AutoShape 4"/>
          <p:cNvSpPr>
            <a:spLocks noChangeArrowheads="1"/>
          </p:cNvSpPr>
          <p:nvPr/>
        </p:nvSpPr>
        <p:spPr bwMode="gray">
          <a:xfrm>
            <a:off x="1096347" y="4476677"/>
            <a:ext cx="7999557" cy="1066661"/>
          </a:xfrm>
          <a:prstGeom prst="roundRect">
            <a:avLst>
              <a:gd name="adj" fmla="val 19862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107003" y="4476674"/>
            <a:ext cx="7481982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Региональные электронные и периодические средства массовой информации</a:t>
            </a:r>
          </a:p>
        </p:txBody>
      </p:sp>
      <p:sp>
        <p:nvSpPr>
          <p:cNvPr id="69" name="AutoShape 4"/>
          <p:cNvSpPr>
            <a:spLocks noChangeArrowheads="1"/>
          </p:cNvSpPr>
          <p:nvPr/>
        </p:nvSpPr>
        <p:spPr bwMode="gray">
          <a:xfrm>
            <a:off x="1112137" y="5870464"/>
            <a:ext cx="7999557" cy="1086706"/>
          </a:xfrm>
          <a:prstGeom prst="roundRect">
            <a:avLst>
              <a:gd name="adj" fmla="val 19862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2489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171244" y="5870465"/>
            <a:ext cx="8003192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Редакции молодежных теле- и радиопрограмм, молодежные периодические издания</a:t>
            </a:r>
          </a:p>
        </p:txBody>
      </p:sp>
      <p:sp>
        <p:nvSpPr>
          <p:cNvPr id="78" name="AutoShape 4"/>
          <p:cNvSpPr>
            <a:spLocks noChangeArrowheads="1"/>
          </p:cNvSpPr>
          <p:nvPr/>
        </p:nvSpPr>
        <p:spPr bwMode="gray">
          <a:xfrm>
            <a:off x="1096347" y="3076599"/>
            <a:ext cx="7999557" cy="1142945"/>
          </a:xfrm>
          <a:prstGeom prst="roundRect">
            <a:avLst>
              <a:gd name="adj" fmla="val 19862"/>
            </a:avLst>
          </a:prstGeom>
          <a:solidFill>
            <a:srgbClr val="F9AD6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Журнал и официальный сайт Главного штаба</a:t>
            </a:r>
          </a:p>
          <a:p>
            <a:r>
              <a:rPr lang="ru-RU" sz="2844" b="1" dirty="0">
                <a:solidFill>
                  <a:srgbClr val="9A0000"/>
                </a:solidFill>
                <a:latin typeface="Arial Narrow" pitchFamily="34" charset="0"/>
              </a:rPr>
              <a:t>Движения </a:t>
            </a:r>
          </a:p>
        </p:txBody>
      </p:sp>
      <p:pic>
        <p:nvPicPr>
          <p:cNvPr id="7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-1241192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405732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1800377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4" y="3076599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4473532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4" y="5997458"/>
            <a:ext cx="511972" cy="5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413463" y="7140404"/>
            <a:ext cx="8923188" cy="253606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3200"/>
          </a:p>
        </p:txBody>
      </p:sp>
      <p:sp>
        <p:nvSpPr>
          <p:cNvPr id="3" name="Прямоугольник 2"/>
          <p:cNvSpPr/>
          <p:nvPr/>
        </p:nvSpPr>
        <p:spPr>
          <a:xfrm>
            <a:off x="413459" y="7054065"/>
            <a:ext cx="8838138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67" dirty="0">
                <a:solidFill>
                  <a:srgbClr val="9A0000"/>
                </a:solidFill>
              </a:rPr>
              <a:t> </a:t>
            </a:r>
            <a:r>
              <a:rPr lang="ru-RU" sz="2667" dirty="0">
                <a:solidFill>
                  <a:schemeClr val="bg1"/>
                </a:solidFill>
                <a:latin typeface="Arial Narrow" pitchFamily="34" charset="0"/>
              </a:rPr>
              <a:t>Информационное сопровождение деятельности организации предусматривается осуществлять через электронные и печатные СМИ Минобороны России и «военные программы» центральных электронных средств массовой информации, молодежные периодические издания и программы,</a:t>
            </a:r>
          </a:p>
          <a:p>
            <a:pPr algn="ctr"/>
            <a:r>
              <a:rPr lang="ru-RU" sz="2667" dirty="0">
                <a:solidFill>
                  <a:schemeClr val="bg1"/>
                </a:solidFill>
                <a:latin typeface="Arial Narrow" pitchFamily="34" charset="0"/>
              </a:rPr>
              <a:t> а также региональные СМИ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786123" y="-2811253"/>
            <a:ext cx="691819" cy="68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98710667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5" y="-2794468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1378" y="-2638123"/>
            <a:ext cx="8508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Макет газеты «ЮНАРМИЯ»</a:t>
            </a:r>
          </a:p>
        </p:txBody>
      </p:sp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4" cstate="print"/>
          <a:srcRect l="16868" t="8367" r="41252" b="3623"/>
          <a:stretch>
            <a:fillRect/>
          </a:stretch>
        </p:blipFill>
        <p:spPr bwMode="auto">
          <a:xfrm>
            <a:off x="5192177" y="3975088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5" cstate="print"/>
          <a:srcRect l="16868" t="8367" r="41252" b="3623"/>
          <a:stretch>
            <a:fillRect/>
          </a:stretch>
        </p:blipFill>
        <p:spPr bwMode="auto">
          <a:xfrm>
            <a:off x="2747267" y="4346538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6" cstate="print"/>
          <a:srcRect l="16868" t="8367" r="41252" b="3623"/>
          <a:stretch>
            <a:fillRect/>
          </a:stretch>
        </p:blipFill>
        <p:spPr bwMode="auto">
          <a:xfrm>
            <a:off x="334384" y="4727520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7" cstate="print"/>
          <a:srcRect l="16877" t="8001" r="41243" b="3989"/>
          <a:stretch>
            <a:fillRect/>
          </a:stretch>
        </p:blipFill>
        <p:spPr bwMode="auto">
          <a:xfrm>
            <a:off x="5192177" y="-1876161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8" cstate="print"/>
          <a:srcRect l="16868" t="8001" r="41252" b="3715"/>
          <a:stretch>
            <a:fillRect/>
          </a:stretch>
        </p:blipFill>
        <p:spPr bwMode="auto">
          <a:xfrm>
            <a:off x="2747267" y="-1241192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 preferRelativeResize="0">
            <a:picLocks noChangeArrowheads="1"/>
          </p:cNvPicPr>
          <p:nvPr/>
        </p:nvPicPr>
        <p:blipFill>
          <a:blip r:embed="rId9" cstate="print"/>
          <a:srcRect l="16560" t="8716" r="41560" b="3274"/>
          <a:stretch>
            <a:fillRect/>
          </a:stretch>
        </p:blipFill>
        <p:spPr bwMode="auto">
          <a:xfrm>
            <a:off x="334384" y="-647184"/>
            <a:ext cx="4031777" cy="511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040110" y="-2765117"/>
            <a:ext cx="564826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8306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8" y="-2794468"/>
            <a:ext cx="9589796" cy="12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379" y="-2346838"/>
            <a:ext cx="9477420" cy="639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55" b="1" dirty="0">
                <a:solidFill>
                  <a:srgbClr val="9A0000"/>
                </a:solidFill>
                <a:latin typeface="Arial Narrow" pitchFamily="34" charset="0"/>
              </a:rPr>
              <a:t>ЮНАРМЕЙСКАЯ ФОРМА ОДЕЖДЫ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437" t="13692" r="45630" b="6178"/>
          <a:stretch/>
        </p:blipFill>
        <p:spPr bwMode="auto">
          <a:xfrm>
            <a:off x="207391" y="-1368185"/>
            <a:ext cx="4547082" cy="47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406" t="13692" r="51314" b="7749"/>
          <a:stretch/>
        </p:blipFill>
        <p:spPr bwMode="auto">
          <a:xfrm>
            <a:off x="5033157" y="-1368185"/>
            <a:ext cx="4280830" cy="47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8842973" y="-2765118"/>
            <a:ext cx="691819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pic>
        <p:nvPicPr>
          <p:cNvPr id="22529" name="Picture 1" descr="F:\ЮНАРМИЯ\Юнармия фото\24044.970.jpg"/>
          <p:cNvPicPr preferRelativeResize="0">
            <a:picLocks noChangeArrowheads="1"/>
          </p:cNvPicPr>
          <p:nvPr/>
        </p:nvPicPr>
        <p:blipFill>
          <a:blip r:embed="rId6" cstate="print"/>
          <a:srcRect t="14375" b="14375"/>
          <a:stretch>
            <a:fillRect/>
          </a:stretch>
        </p:blipFill>
        <p:spPr bwMode="auto">
          <a:xfrm>
            <a:off x="207390" y="3631627"/>
            <a:ext cx="3977682" cy="4063803"/>
          </a:xfrm>
          <a:prstGeom prst="rect">
            <a:avLst/>
          </a:prstGeom>
          <a:noFill/>
        </p:spPr>
      </p:pic>
      <p:pic>
        <p:nvPicPr>
          <p:cNvPr id="22531" name="Picture 3" descr="F:\ЮНАРМИЯ\Юнармия фото\24033.970.jpg"/>
          <p:cNvPicPr>
            <a:picLocks noChangeAspect="1" noChangeArrowheads="1"/>
          </p:cNvPicPr>
          <p:nvPr/>
        </p:nvPicPr>
        <p:blipFill>
          <a:blip r:embed="rId7" cstate="print"/>
          <a:srcRect l="9677" t="24811" r="11573" b="13437"/>
          <a:stretch>
            <a:fillRect/>
          </a:stretch>
        </p:blipFill>
        <p:spPr bwMode="auto">
          <a:xfrm>
            <a:off x="4398189" y="3637873"/>
            <a:ext cx="4991724" cy="4205852"/>
          </a:xfrm>
          <a:prstGeom prst="rect">
            <a:avLst/>
          </a:prstGeom>
          <a:noFill/>
        </p:spPr>
      </p:pic>
      <p:pic>
        <p:nvPicPr>
          <p:cNvPr id="22530" name="Picture 2" descr="F:\ЮНАРМИЯ\Юнармия фото\24042.970.jpg"/>
          <p:cNvPicPr>
            <a:picLocks noChangeAspect="1" noChangeArrowheads="1"/>
          </p:cNvPicPr>
          <p:nvPr/>
        </p:nvPicPr>
        <p:blipFill>
          <a:blip r:embed="rId8" cstate="print"/>
          <a:srcRect t="24687" b="30312"/>
          <a:stretch>
            <a:fillRect/>
          </a:stretch>
        </p:blipFill>
        <p:spPr bwMode="auto">
          <a:xfrm>
            <a:off x="2366287" y="7375409"/>
            <a:ext cx="5404110" cy="2431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21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05014E-4684-46C6-BC1B-AF3C7A5D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33877"/>
            <a:ext cx="9558338" cy="53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60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" y="-2792130"/>
            <a:ext cx="9546568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" descr="G:\29-03-2016_11-55-31\Команта_Юнармеец_с орлом3_с фигурами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" y="-1314373"/>
            <a:ext cx="9407479" cy="55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16470" r="9921" b="81699"/>
          <a:stretch>
            <a:fillRect/>
          </a:stretch>
        </p:blipFill>
        <p:spPr bwMode="auto">
          <a:xfrm>
            <a:off x="1" y="-1909052"/>
            <a:ext cx="9551701" cy="26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59475" y="-2765118"/>
            <a:ext cx="818813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3341" y="-2638124"/>
            <a:ext cx="711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9A0000"/>
                </a:solidFill>
                <a:latin typeface="Arial Narrow" pitchFamily="34" charset="0"/>
              </a:rPr>
              <a:t>Общий вид  комнаты юнармейца</a:t>
            </a:r>
          </a:p>
        </p:txBody>
      </p:sp>
      <p:pic>
        <p:nvPicPr>
          <p:cNvPr id="9" name="Picture 10" descr="E:\печать Родина\Наша родина Россия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055" y="4606769"/>
            <a:ext cx="2879841" cy="447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E:\печать Родина\Наша родина Россия3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1890" y="4606767"/>
            <a:ext cx="2879841" cy="447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E:\печать Родина\Наша родина Россия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0761" y="4625097"/>
            <a:ext cx="2879841" cy="447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2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99" y="-2934416"/>
            <a:ext cx="9766446" cy="130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16470" r="9921" b="81699"/>
          <a:stretch>
            <a:fillRect/>
          </a:stretch>
        </p:blipFill>
        <p:spPr bwMode="auto">
          <a:xfrm>
            <a:off x="95813" y="-1961740"/>
            <a:ext cx="9551701" cy="26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59475" y="-2765118"/>
            <a:ext cx="818813" cy="66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2551" tIns="81276" rIns="162551" bIns="812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3341" y="-2682350"/>
            <a:ext cx="711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Arial Narrow" pitchFamily="34" charset="0"/>
              </a:rPr>
              <a:t>Клятва юнармейца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679" y="-1427660"/>
            <a:ext cx="89699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9757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Я, вступая в ряды </a:t>
            </a:r>
            <a:r>
              <a:rPr lang="ru-RU" sz="2400" b="1" i="1" dirty="0" err="1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Юнармии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перед лицом своих товарищей торжественно клянусь: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Всегда быть верным Отечеству и юнармейскому братству!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Соблюдать Устав </a:t>
            </a:r>
            <a:r>
              <a:rPr lang="ru-RU" sz="2400" b="1" i="1" dirty="0" err="1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Юнармии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быть честным юнармейцем, следовать традициям доблести, отваги и товарищеской взаимовыручки!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Всегда быть защитником слабых, преодолевать все преграды в борьбе за правду и справедливость!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Стремится к победам в учебе и спорте, вести здоровый образ жизни, готовится к служению и созиданию на благо Отечества!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Чтить память героев, сражавшихся за свободу и независимость нашей Родины, быть патриотом и достойным гражданином России!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 честью и гордостью нести высокое звание юнармейца!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indent="479757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Клянусь!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72EF8A-A138-49BD-919E-8D96C6176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66"/>
            <a:ext cx="9558338" cy="7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6FDE1-C19D-499E-B9B3-CD0E0C99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6"/>
            <a:ext cx="9558338" cy="71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4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2B559-0415-4CD7-867D-121073558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7833"/>
            <a:ext cx="9558338" cy="72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A52DD8-97FF-4714-82AB-58548AF33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8338" cy="71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3A342-2953-4548-85FA-E86FD9CA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558338" cy="71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5" y="-2786960"/>
            <a:ext cx="9596505" cy="1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806078" y="-2626255"/>
            <a:ext cx="5937844" cy="78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История военно-патриотического </a:t>
            </a:r>
          </a:p>
          <a:p>
            <a:pPr algn="ctr">
              <a:lnSpc>
                <a:spcPts val="2667"/>
              </a:lnSpc>
            </a:pPr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воспитания молодежи в России</a:t>
            </a:r>
            <a:endParaRPr lang="ru-RU" sz="32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296" y="3908229"/>
            <a:ext cx="9333586" cy="1733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9A0000"/>
                </a:solidFill>
                <a:latin typeface="Arial Narrow" pitchFamily="34" charset="0"/>
              </a:rPr>
              <a:t> </a:t>
            </a:r>
            <a:r>
              <a:rPr lang="en-US" sz="3200" b="1" dirty="0">
                <a:solidFill>
                  <a:srgbClr val="9A0000"/>
                </a:solidFill>
                <a:latin typeface="Arial Narrow" pitchFamily="34" charset="0"/>
              </a:rPr>
              <a:t>      </a:t>
            </a:r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</a:rPr>
              <a:t>В 1911 и 1912 годах на Марсовом поле в Петербурге проходили всероссийские смотры молодежных строевых дружин. В 1912 году по всей стране насчитывались сотни тысяч юных дружинников и юных разведчиков, выходили специальные журналы</a:t>
            </a:r>
            <a:endParaRPr lang="ru-RU" sz="2844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028" name="Picture 4" descr="C:\Documents and Settings\user\Рабочий стол\44682339_Poteshnuye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536722"/>
            <a:ext cx="4159770" cy="319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763218" y="1425680"/>
            <a:ext cx="5795121" cy="1489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pic>
        <p:nvPicPr>
          <p:cNvPr id="2" name="Picture 2" descr="C:\Documents and Settings\user\Рабочий стол\потешные.gif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79"/>
          <a:stretch/>
        </p:blipFill>
        <p:spPr bwMode="auto">
          <a:xfrm>
            <a:off x="4779169" y="5997459"/>
            <a:ext cx="4607745" cy="33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111180" y="249103"/>
            <a:ext cx="5366762" cy="3266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rgbClr val="9A0000"/>
                </a:solidFill>
                <a:latin typeface="Arial Narrow" pitchFamily="34" charset="0"/>
              </a:rPr>
              <a:t>     </a:t>
            </a:r>
            <a:r>
              <a:rPr lang="ru-RU" sz="2489" b="1" dirty="0">
                <a:solidFill>
                  <a:srgbClr val="9A0000"/>
                </a:solidFill>
                <a:latin typeface="Arial Narrow" pitchFamily="34" charset="0"/>
              </a:rPr>
              <a:t>С 1911 года подготовка к военной службе вводилась как обязательный предмет в начальных и средних учебных заведениях. На нее отводилось не менее 2 часов в неделю. В учебных заведениях организовывались строевые дружины и "команды юных разведчиков"</a:t>
            </a:r>
            <a:endParaRPr lang="ru-RU" sz="2844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4" name="Picture 4" descr="C:\Documents and Settings\user\Рабочий стол\потешные 3.gif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0396" y="5997458"/>
            <a:ext cx="4607745" cy="332781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266377" y="-1612637"/>
            <a:ext cx="6084572" cy="15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>
                <a:solidFill>
                  <a:srgbClr val="9A0000"/>
                </a:solidFill>
                <a:latin typeface="Arial Narrow" pitchFamily="34" charset="0"/>
              </a:rPr>
              <a:t>       </a:t>
            </a:r>
            <a:r>
              <a:rPr lang="ru-RU" sz="2133" b="1" i="1" dirty="0">
                <a:solidFill>
                  <a:srgbClr val="9A0000"/>
                </a:solidFill>
                <a:latin typeface="Arial Narrow" pitchFamily="34" charset="0"/>
              </a:rPr>
              <a:t>«Завести в деревнях обучение детей в школах строю и гимнастике запасными и отставными унтер-офицерами за малую плату»</a:t>
            </a:r>
            <a:endParaRPr lang="en-US" sz="2133" b="1" i="1" dirty="0">
              <a:solidFill>
                <a:srgbClr val="9A0000"/>
              </a:solidFill>
              <a:latin typeface="Arial Narrow" pitchFamily="34" charset="0"/>
            </a:endParaRPr>
          </a:p>
          <a:p>
            <a:pPr algn="r"/>
            <a:r>
              <a:rPr lang="ru-RU" sz="2133" b="1" i="1" dirty="0">
                <a:solidFill>
                  <a:srgbClr val="9A0000"/>
                </a:solidFill>
                <a:latin typeface="Arial Narrow" pitchFamily="34" charset="0"/>
              </a:rPr>
              <a:t>Николай  </a:t>
            </a:r>
            <a:r>
              <a:rPr lang="en-US" sz="2133" b="1" i="1" dirty="0">
                <a:solidFill>
                  <a:srgbClr val="9A0000"/>
                </a:solidFill>
                <a:latin typeface="Arial Narrow" pitchFamily="34" charset="0"/>
              </a:rPr>
              <a:t>II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88692" y="-2765117"/>
            <a:ext cx="338189" cy="71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7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7773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3967</TotalTime>
  <Words>1985</Words>
  <Application>Microsoft Office PowerPoint</Application>
  <PresentationFormat>Произвольный</PresentationFormat>
  <Paragraphs>248</Paragraphs>
  <Slides>31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Приоритетные направления деятельности</vt:lpstr>
      <vt:lpstr>Нормативные правовые 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Егор Вельяминов</cp:lastModifiedBy>
  <cp:revision>331</cp:revision>
  <cp:lastPrinted>2016-05-21T08:43:59Z</cp:lastPrinted>
  <dcterms:created xsi:type="dcterms:W3CDTF">2016-02-04T07:46:41Z</dcterms:created>
  <dcterms:modified xsi:type="dcterms:W3CDTF">2020-12-12T16:13:04Z</dcterms:modified>
</cp:coreProperties>
</file>